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4"/>
  </p:notesMasterIdLst>
  <p:sldIdLst>
    <p:sldId id="295" r:id="rId3"/>
    <p:sldId id="257" r:id="rId4"/>
    <p:sldId id="259" r:id="rId5"/>
    <p:sldId id="287" r:id="rId6"/>
    <p:sldId id="260" r:id="rId7"/>
    <p:sldId id="261" r:id="rId8"/>
    <p:sldId id="310" r:id="rId9"/>
    <p:sldId id="262" r:id="rId10"/>
    <p:sldId id="288" r:id="rId11"/>
    <p:sldId id="264" r:id="rId12"/>
    <p:sldId id="265" r:id="rId13"/>
    <p:sldId id="268" r:id="rId14"/>
    <p:sldId id="298" r:id="rId15"/>
    <p:sldId id="299" r:id="rId16"/>
    <p:sldId id="272" r:id="rId17"/>
    <p:sldId id="309" r:id="rId18"/>
    <p:sldId id="292" r:id="rId19"/>
    <p:sldId id="273" r:id="rId20"/>
    <p:sldId id="280" r:id="rId21"/>
    <p:sldId id="308" r:id="rId22"/>
    <p:sldId id="283" r:id="rId23"/>
    <p:sldId id="306" r:id="rId24"/>
    <p:sldId id="305" r:id="rId25"/>
    <p:sldId id="278" r:id="rId26"/>
    <p:sldId id="302" r:id="rId27"/>
    <p:sldId id="303" r:id="rId28"/>
    <p:sldId id="276" r:id="rId29"/>
    <p:sldId id="304" r:id="rId30"/>
    <p:sldId id="277" r:id="rId31"/>
    <p:sldId id="286" r:id="rId32"/>
    <p:sldId id="279" r:id="rId33"/>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0A6"/>
    <a:srgbClr val="29B19A"/>
    <a:srgbClr val="F7B047"/>
    <a:srgbClr val="4194A5"/>
    <a:srgbClr val="39818F"/>
    <a:srgbClr val="22B89B"/>
    <a:srgbClr val="34A6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66" autoAdjust="0"/>
    <p:restoredTop sz="94675" autoAdjust="0"/>
  </p:normalViewPr>
  <p:slideViewPr>
    <p:cSldViewPr>
      <p:cViewPr>
        <p:scale>
          <a:sx n="90" d="100"/>
          <a:sy n="90" d="100"/>
        </p:scale>
        <p:origin x="-1230" y="144"/>
      </p:cViewPr>
      <p:guideLst>
        <p:guide orient="horz" pos="2160"/>
        <p:guide pos="2880"/>
      </p:guideLst>
    </p:cSldViewPr>
  </p:slideViewPr>
  <p:outlineViewPr>
    <p:cViewPr>
      <p:scale>
        <a:sx n="33" d="100"/>
        <a:sy n="33" d="100"/>
      </p:scale>
      <p:origin x="0" y="413"/>
    </p:cViewPr>
  </p:outlineViewPr>
  <p:notesTextViewPr>
    <p:cViewPr>
      <p:scale>
        <a:sx n="1" d="1"/>
        <a:sy n="1" d="1"/>
      </p:scale>
      <p:origin x="0" y="0"/>
    </p:cViewPr>
  </p:notesTextViewPr>
  <p:sorterViewPr>
    <p:cViewPr>
      <p:scale>
        <a:sx n="100" d="100"/>
        <a:sy n="100" d="100"/>
      </p:scale>
      <p:origin x="0" y="3725"/>
    </p:cViewPr>
  </p:sorterViewPr>
  <p:notesViewPr>
    <p:cSldViewPr>
      <p:cViewPr varScale="1">
        <p:scale>
          <a:sx n="68" d="100"/>
          <a:sy n="68" d="100"/>
        </p:scale>
        <p:origin x="-30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157C48-F99A-4944-A700-81E231BDFB41}" type="datetimeFigureOut">
              <a:rPr lang="es-CL"/>
              <a:pPr>
                <a:defRPr/>
              </a:pPr>
              <a:t>05-02-2015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9B1CA1-D2F4-42BB-A7A8-D1D9375102CC}" type="slidenum">
              <a:rPr lang="es-CL"/>
              <a:pPr>
                <a:defRPr/>
              </a:pPr>
              <a:t>‹#›</a:t>
            </a:fld>
            <a:endParaRPr lang="es-CL"/>
          </a:p>
        </p:txBody>
      </p:sp>
    </p:spTree>
    <p:extLst>
      <p:ext uri="{BB962C8B-B14F-4D97-AF65-F5344CB8AC3E}">
        <p14:creationId xmlns:p14="http://schemas.microsoft.com/office/powerpoint/2010/main" val="3883789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6125C7-7124-400D-B3E4-4844809FC0B0}" type="slidenum">
              <a:rPr lang="es-CL" smtClean="0"/>
              <a:pPr fontAlgn="base">
                <a:spcBef>
                  <a:spcPct val="0"/>
                </a:spcBef>
                <a:spcAft>
                  <a:spcPct val="0"/>
                </a:spcAft>
                <a:defRPr/>
              </a:pPr>
              <a:t>4</a:t>
            </a:fld>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309B7384-B1CD-44DD-853A-1CB9518BCCF0}"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E3A8AFE-7054-46D2-980B-EF4A8094CF6B}" type="slidenum">
              <a:rPr lang="es-CL"/>
              <a:pPr>
                <a:defRPr/>
              </a:pPr>
              <a:t>‹#›</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BEE6CBEB-9106-4B7A-AA26-E7F54337881A}"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0953FF4-E512-4A78-845B-851B297347EE}" type="slidenum">
              <a:rPr lang="es-CL"/>
              <a:pPr>
                <a:defRPr/>
              </a:pPr>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0F29D96-4E2B-412A-ACAC-58358C0D9797}"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EDA6952-23E0-4390-89A3-521A17BEF70C}" type="slidenum">
              <a:rPr lang="es-CL"/>
              <a:pPr>
                <a:defRPr/>
              </a:pPr>
              <a:t>‹#›</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2D1FC143-1975-4408-915B-D762C6B66830}"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FCAD72B-AB7A-43F4-9D71-AE1DC24E16D2}" type="slidenum">
              <a:rPr lang="es-CL"/>
              <a:pPr>
                <a:defRPr/>
              </a:pPr>
              <a:t>‹#›</a:t>
            </a:fld>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BCB5004-6021-4CD1-A9DB-5C1DC86C6184}"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02D7E5C-5B3C-4148-AE38-1117F88AF622}" type="slidenum">
              <a:rPr lang="es-CL"/>
              <a:pPr>
                <a:defRPr/>
              </a:pPr>
              <a:t>‹#›</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05A1D0D-7AF6-47CB-9439-202B47D3187A}"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BB850F4-4FE1-44AB-8C41-D1EB9C6C1221}" type="slidenum">
              <a:rPr lang="es-CL"/>
              <a:pPr>
                <a:defRPr/>
              </a:pPr>
              <a:t>‹#›</a:t>
            </a:fld>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1384AEE-997C-41DA-BA5C-6EE9A02D78C1}"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44F8686-B06C-4AE9-9BE4-0CC94E6E023E}" type="slidenum">
              <a:rPr lang="es-CL"/>
              <a:pPr>
                <a:defRPr/>
              </a:pPr>
              <a:t>‹#›</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5FD0C354-A524-4ED7-AABD-57200C619896}" type="datetimeFigureOut">
              <a:rPr lang="es-CL"/>
              <a:pPr>
                <a:defRPr/>
              </a:pPr>
              <a:t>05-02-2015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06F4A980-BC89-4E5A-B5A8-A87DD6FE7C11}" type="slidenum">
              <a:rPr lang="es-CL"/>
              <a:pPr>
                <a:defRPr/>
              </a:pPr>
              <a:t>‹#›</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3F7A4005-93A2-408E-897D-1BB78FD01624}" type="datetimeFigureOut">
              <a:rPr lang="es-CL"/>
              <a:pPr>
                <a:defRPr/>
              </a:pPr>
              <a:t>05-02-2015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35FB12B1-8C01-4458-989A-F3CF68597501}" type="slidenum">
              <a:rPr lang="es-CL"/>
              <a:pPr>
                <a:defRPr/>
              </a:pPr>
              <a:t>‹#›</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9E8AF13-15EA-4067-83B1-1AA419DB6FF3}" type="datetimeFigureOut">
              <a:rPr lang="es-CL"/>
              <a:pPr>
                <a:defRPr/>
              </a:pPr>
              <a:t>05-02-2015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9C1C4FEF-D2A9-446A-93FE-C963683E1AB2}" type="slidenum">
              <a:rPr lang="es-CL"/>
              <a:pPr>
                <a:defRPr/>
              </a:pPr>
              <a:t>‹#›</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C8EF83-3024-4875-A3E5-4C0D96DE0365}"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94DF4A6-27E1-4118-BE20-721B2F32A961}" type="slidenum">
              <a:rPr lang="es-CL"/>
              <a:pPr>
                <a:defRPr/>
              </a:pPr>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73B1B154-9CDE-4620-B6FE-B3755BCCD440}"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B6E6973-692A-449B-8227-4DA97A409B4C}" type="slidenum">
              <a:rPr lang="es-CL"/>
              <a:pPr>
                <a:defRPr/>
              </a:pPr>
              <a:t>‹#›</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8B27B4-654E-45A9-AB80-F09AD2023D2B}"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4F0D899-DE75-46E7-A660-CAD52FFC4343}" type="slidenum">
              <a:rPr lang="es-CL"/>
              <a:pPr>
                <a:defRPr/>
              </a:pPr>
              <a:t>‹#›</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F728905-858B-4AAD-A031-4C2F01C77FF0}"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7113AE-EB4C-4E9B-9D5C-4C173C0B28E9}" type="slidenum">
              <a:rPr lang="es-CL"/>
              <a:pPr>
                <a:defRPr/>
              </a:pPr>
              <a:t>‹#›</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4A089A5-48FA-4970-92D3-84F0A21EE368}"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549891-6E7E-4B0E-AB05-9BBAFEF96B3B}" type="slidenum">
              <a:rPr lang="es-CL"/>
              <a:pPr>
                <a:defRPr/>
              </a:pPr>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B01F446-B4E7-4913-B322-2F8CB267F05C}" type="datetimeFigureOut">
              <a:rPr lang="es-CL"/>
              <a:pPr>
                <a:defRPr/>
              </a:pPr>
              <a:t>05-02-2015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D85A759-1248-4EB8-A9E5-24184A8ABEE7}" type="slidenum">
              <a:rPr lang="es-CL"/>
              <a:pPr>
                <a:defRPr/>
              </a:pPr>
              <a:t>‹#›</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9EB41EB-C9F5-40C1-951D-41BC46FAEB6B}"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37380477-46E1-41C5-ABE2-1AA5C2762E17}" type="slidenum">
              <a:rPr lang="es-CL"/>
              <a:pPr>
                <a:defRPr/>
              </a:pPr>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59E4C880-835D-4DD2-A9D2-B144CB44634C}" type="datetimeFigureOut">
              <a:rPr lang="es-CL"/>
              <a:pPr>
                <a:defRPr/>
              </a:pPr>
              <a:t>05-02-2015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C908CC21-DFDA-41B3-99B1-19E5B23E14B2}" type="slidenum">
              <a:rPr lang="es-CL"/>
              <a:pPr>
                <a:defRPr/>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A39CDC18-F16E-4885-B988-C536255BF137}" type="datetimeFigureOut">
              <a:rPr lang="es-CL"/>
              <a:pPr>
                <a:defRPr/>
              </a:pPr>
              <a:t>05-02-2015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B5D24459-DB77-456B-A4FA-6366A23B1453}" type="slidenum">
              <a:rPr lang="es-CL"/>
              <a:pPr>
                <a:defRPr/>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5E4ACEE-A2DA-4023-84F2-A07F35DE46C8}" type="datetimeFigureOut">
              <a:rPr lang="es-CL"/>
              <a:pPr>
                <a:defRPr/>
              </a:pPr>
              <a:t>05-02-2015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700869B-F18C-4DE6-917C-006381D2FE75}" type="slidenum">
              <a:rPr lang="es-CL"/>
              <a:pPr>
                <a:defRPr/>
              </a:pPr>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9EDA7A-645D-4F5B-98F9-01B1FD081215}"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F63AEE9D-0D02-437C-A931-2CA921F5520C}" type="slidenum">
              <a:rPr lang="es-CL"/>
              <a:pPr>
                <a:defRPr/>
              </a:pPr>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4F4AE91-5263-4AD1-BC89-8BC08B39DCEF}" type="datetimeFigureOut">
              <a:rPr lang="es-CL"/>
              <a:pPr>
                <a:defRPr/>
              </a:pPr>
              <a:t>05-02-2015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42A1B38-B2FF-4CF1-9A52-6F903E94CB7A}" type="slidenum">
              <a:rPr lang="es-CL"/>
              <a:pPr>
                <a:defRPr/>
              </a:pPr>
              <a:t>‹#›</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5F2DDF-5E55-45AA-A413-DF268E2C4B70}" type="datetimeFigureOut">
              <a:rPr lang="es-CL"/>
              <a:pPr>
                <a:defRPr/>
              </a:pPr>
              <a:t>05-02-2015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5F0E60-3D4F-4357-B921-3CEDE2A3EF97}" type="slidenum">
              <a:rPr lang="es-CL"/>
              <a:pPr>
                <a:defRPr/>
              </a:pPr>
              <a:t>‹#›</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228BFD-DFC5-48C4-99C3-71D8B36B6464}" type="datetimeFigureOut">
              <a:rPr lang="es-CL"/>
              <a:pPr>
                <a:defRPr/>
              </a:pPr>
              <a:t>05-02-2015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36926D-745D-4C3C-BC15-FD07ABCDFDE9}" type="slidenum">
              <a:rPr lang="es-CL"/>
              <a:pPr>
                <a:defRPr/>
              </a:pPr>
              <a:t>‹#›</a:t>
            </a:fld>
            <a:endParaRPr lang="es-CL"/>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9.png"/><Relationship Id="rId4" Type="http://schemas.openxmlformats.org/officeDocument/2006/relationships/image" Target="../media/image18.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61463" cy="6875463"/>
          </a:xfrm>
          <a:prstGeom prst="rect">
            <a:avLst/>
          </a:prstGeom>
          <a:noFill/>
          <a:ln w="9525">
            <a:noFill/>
            <a:miter lim="800000"/>
            <a:headEnd/>
            <a:tailEnd/>
          </a:ln>
        </p:spPr>
      </p:pic>
      <p:sp>
        <p:nvSpPr>
          <p:cNvPr id="3" name="2 Subtítulo"/>
          <p:cNvSpPr txBox="1">
            <a:spLocks/>
          </p:cNvSpPr>
          <p:nvPr/>
        </p:nvSpPr>
        <p:spPr>
          <a:xfrm>
            <a:off x="5040313" y="1700213"/>
            <a:ext cx="4211637" cy="576262"/>
          </a:xfrm>
          <a:prstGeom prst="rect">
            <a:avLst/>
          </a:prstGeom>
        </p:spPr>
        <p:txBody>
          <a:bodyPr/>
          <a:lstStyle/>
          <a:p>
            <a:pPr marL="342900" indent="-342900" fontAlgn="auto">
              <a:spcBef>
                <a:spcPct val="20000"/>
              </a:spcBef>
              <a:spcAft>
                <a:spcPts val="0"/>
              </a:spcAft>
              <a:defRPr/>
            </a:pPr>
            <a:r>
              <a:rPr lang="en-US" sz="2000" b="1" dirty="0">
                <a:solidFill>
                  <a:schemeClr val="bg1"/>
                </a:solidFill>
                <a:latin typeface="+mj-lt"/>
                <a:cs typeface="+mn-cs"/>
              </a:rPr>
              <a:t>How does an electrical circuit work?</a:t>
            </a:r>
            <a:endParaRPr lang="es-ES_tradnl" sz="2000" baseline="30000" dirty="0">
              <a:solidFill>
                <a:schemeClr val="bg1"/>
              </a:solidFill>
              <a:latin typeface="Frutiger 55 Roman" pitchFamily="34" charset="0"/>
              <a:cs typeface="+mn-cs"/>
            </a:endParaRPr>
          </a:p>
        </p:txBody>
      </p:sp>
      <p:sp>
        <p:nvSpPr>
          <p:cNvPr id="4100" name="3 CuadroTexto"/>
          <p:cNvSpPr txBox="1">
            <a:spLocks noChangeArrowheads="1"/>
          </p:cNvSpPr>
          <p:nvPr/>
        </p:nvSpPr>
        <p:spPr bwMode="auto">
          <a:xfrm>
            <a:off x="5076825" y="2133600"/>
            <a:ext cx="3455988" cy="276225"/>
          </a:xfrm>
          <a:prstGeom prst="rect">
            <a:avLst/>
          </a:prstGeom>
          <a:noFill/>
          <a:ln w="9525">
            <a:noFill/>
            <a:miter lim="800000"/>
            <a:headEnd/>
            <a:tailEnd/>
          </a:ln>
        </p:spPr>
        <p:txBody>
          <a:bodyPr>
            <a:spAutoFit/>
          </a:bodyPr>
          <a:lstStyle/>
          <a:p>
            <a:r>
              <a:rPr lang="en-US" sz="1200">
                <a:solidFill>
                  <a:srgbClr val="FFFF66"/>
                </a:solidFill>
              </a:rPr>
              <a:t>Exploring Ohm’s Law in parallel and series circuits</a:t>
            </a:r>
            <a:endParaRPr lang="es-CL" sz="1200">
              <a:solidFill>
                <a:srgbClr val="FFFF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3315" name="19 CuadroTexto"/>
          <p:cNvSpPr txBox="1">
            <a:spLocks noChangeArrowheads="1"/>
          </p:cNvSpPr>
          <p:nvPr/>
        </p:nvSpPr>
        <p:spPr bwMode="auto">
          <a:xfrm>
            <a:off x="1555750" y="2420938"/>
            <a:ext cx="6545263" cy="523875"/>
          </a:xfrm>
          <a:prstGeom prst="rect">
            <a:avLst/>
          </a:prstGeom>
          <a:noFill/>
          <a:ln w="9525">
            <a:noFill/>
            <a:miter lim="800000"/>
            <a:headEnd/>
            <a:tailEnd/>
          </a:ln>
        </p:spPr>
        <p:txBody>
          <a:bodyPr>
            <a:spAutoFit/>
          </a:bodyPr>
          <a:lstStyle/>
          <a:p>
            <a:r>
              <a:rPr lang="en-US" sz="1400">
                <a:solidFill>
                  <a:srgbClr val="22B89B"/>
                </a:solidFill>
              </a:rPr>
              <a:t>Now students are encouraged to raise a hypothesis which must be tested with an experiment. </a:t>
            </a:r>
            <a:endParaRPr lang="es-CL" sz="1400">
              <a:solidFill>
                <a:srgbClr val="22B89B"/>
              </a:solidFill>
            </a:endParaRPr>
          </a:p>
        </p:txBody>
      </p:sp>
      <p:sp>
        <p:nvSpPr>
          <p:cNvPr id="21" name="20 Rectángulo redondeado"/>
          <p:cNvSpPr/>
          <p:nvPr/>
        </p:nvSpPr>
        <p:spPr>
          <a:xfrm>
            <a:off x="1403350" y="2420938"/>
            <a:ext cx="6581775" cy="582612"/>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pic>
        <p:nvPicPr>
          <p:cNvPr id="13317" name="21 Imagen"/>
          <p:cNvPicPr>
            <a:picLocks noChangeAspect="1"/>
          </p:cNvPicPr>
          <p:nvPr/>
        </p:nvPicPr>
        <p:blipFill>
          <a:blip r:embed="rId2" cstate="print"/>
          <a:srcRect/>
          <a:stretch>
            <a:fillRect/>
          </a:stretch>
        </p:blipFill>
        <p:spPr bwMode="auto">
          <a:xfrm>
            <a:off x="1330325" y="3297238"/>
            <a:ext cx="6664325" cy="852487"/>
          </a:xfrm>
          <a:prstGeom prst="rect">
            <a:avLst/>
          </a:prstGeom>
          <a:noFill/>
          <a:ln w="9525">
            <a:noFill/>
            <a:miter lim="800000"/>
            <a:headEnd/>
            <a:tailEnd/>
          </a:ln>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13319" name="23 CuadroTexto"/>
          <p:cNvSpPr txBox="1">
            <a:spLocks noChangeArrowheads="1"/>
          </p:cNvSpPr>
          <p:nvPr/>
        </p:nvSpPr>
        <p:spPr bwMode="auto">
          <a:xfrm>
            <a:off x="1476375" y="3338513"/>
            <a:ext cx="6400800" cy="738187"/>
          </a:xfrm>
          <a:prstGeom prst="rect">
            <a:avLst/>
          </a:prstGeom>
          <a:noFill/>
          <a:ln w="9525">
            <a:noFill/>
            <a:miter lim="800000"/>
            <a:headEnd/>
            <a:tailEnd/>
          </a:ln>
        </p:spPr>
        <p:txBody>
          <a:bodyPr>
            <a:spAutoFit/>
          </a:bodyPr>
          <a:lstStyle/>
          <a:p>
            <a:pPr algn="just"/>
            <a:r>
              <a:rPr lang="en-US" sz="1400" b="1"/>
              <a:t>Suppose you have two different electrical circuits; one parallel circuit and one series circuit. Each one has three loads, one switch and one battery. What do you think the variation in voltage and electric current of each circuit will be?</a:t>
            </a:r>
            <a:endParaRPr lang="es-CL" sz="1400"/>
          </a:p>
        </p:txBody>
      </p:sp>
      <p:sp>
        <p:nvSpPr>
          <p:cNvPr id="13"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4" name="1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8"/>
            <a:ext cx="7345362" cy="1098550"/>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9"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4340" name="9 CuadroTexto"/>
          <p:cNvSpPr txBox="1">
            <a:spLocks noChangeArrowheads="1"/>
          </p:cNvSpPr>
          <p:nvPr/>
        </p:nvSpPr>
        <p:spPr bwMode="auto">
          <a:xfrm>
            <a:off x="1116013" y="2636838"/>
            <a:ext cx="7056437" cy="1077912"/>
          </a:xfrm>
          <a:prstGeom prst="rect">
            <a:avLst/>
          </a:prstGeom>
          <a:noFill/>
          <a:ln w="9525">
            <a:noFill/>
            <a:miter lim="800000"/>
            <a:headEnd/>
            <a:tailEnd/>
          </a:ln>
        </p:spPr>
        <p:txBody>
          <a:bodyPr>
            <a:spAutoFit/>
          </a:bodyPr>
          <a:lstStyle/>
          <a:p>
            <a:pPr algn="just"/>
            <a:r>
              <a:rPr lang="en-US" sz="1600" dirty="0"/>
              <a:t>Students will create two types of electrical circuit; one series circuit and one parallel circuit, to observe and understand how it works. They will also prove Ohm´s law experimentally. To do it they will study both circuits measuring both, current and voltage, </a:t>
            </a:r>
            <a:r>
              <a:rPr lang="en-US" sz="1600" dirty="0" smtClean="0"/>
              <a:t>at </a:t>
            </a:r>
            <a:r>
              <a:rPr lang="en-US" sz="1600" dirty="0"/>
              <a:t>different points of the electrical circuit.</a:t>
            </a:r>
            <a:endParaRPr lang="es-CL" sz="1600" dirty="0"/>
          </a:p>
        </p:txBody>
      </p:sp>
      <p:sp>
        <p:nvSpPr>
          <p:cNvPr id="16"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7" name="16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l="43076" b="31111"/>
          <a:stretch>
            <a:fillRect/>
          </a:stretch>
        </p:blipFill>
        <p:spPr bwMode="auto">
          <a:xfrm>
            <a:off x="5410200" y="2293938"/>
            <a:ext cx="1898650" cy="1855787"/>
          </a:xfrm>
          <a:prstGeom prst="rect">
            <a:avLst/>
          </a:prstGeom>
          <a:noFill/>
          <a:ln w="9525">
            <a:noFill/>
            <a:miter lim="800000"/>
            <a:headEnd/>
            <a:tailEnd/>
          </a:ln>
          <a:effectLst/>
        </p:spPr>
      </p:pic>
      <p:sp>
        <p:nvSpPr>
          <p:cNvPr id="15363" name="6 CuadroTexto"/>
          <p:cNvSpPr txBox="1">
            <a:spLocks noChangeArrowheads="1"/>
          </p:cNvSpPr>
          <p:nvPr/>
        </p:nvSpPr>
        <p:spPr bwMode="auto">
          <a:xfrm>
            <a:off x="1044575" y="2419350"/>
            <a:ext cx="4464050" cy="3170238"/>
          </a:xfrm>
          <a:prstGeom prst="rect">
            <a:avLst/>
          </a:prstGeom>
          <a:noFill/>
          <a:ln w="9525">
            <a:noFill/>
            <a:miter lim="800000"/>
            <a:headEnd/>
            <a:tailEnd/>
          </a:ln>
        </p:spPr>
        <p:txBody>
          <a:bodyPr>
            <a:spAutoFit/>
          </a:bodyPr>
          <a:lstStyle/>
          <a:p>
            <a:r>
              <a:rPr lang="en-US" sz="1400"/>
              <a:t>Labdisc Gensci</a:t>
            </a:r>
            <a:endParaRPr lang="es-CL" sz="1400"/>
          </a:p>
          <a:p>
            <a:endParaRPr lang="es-CL" sz="1400"/>
          </a:p>
          <a:p>
            <a:r>
              <a:rPr lang="en-US" sz="1400"/>
              <a:t>Red and black banana to banana connector cables</a:t>
            </a:r>
            <a:endParaRPr lang="es-CL" sz="1400"/>
          </a:p>
          <a:p>
            <a:endParaRPr lang="es-CL" sz="1200"/>
          </a:p>
          <a:p>
            <a:r>
              <a:rPr lang="es-CL" sz="1400"/>
              <a:t>Battery (4.5 V)</a:t>
            </a:r>
          </a:p>
          <a:p>
            <a:endParaRPr lang="es-CL" sz="1400"/>
          </a:p>
          <a:p>
            <a:r>
              <a:rPr lang="es-CL" sz="1400"/>
              <a:t>6 light bulbs (6 V)</a:t>
            </a:r>
          </a:p>
          <a:p>
            <a:endParaRPr lang="es-CL" sz="1200"/>
          </a:p>
          <a:p>
            <a:r>
              <a:rPr lang="es-CL" sz="1400"/>
              <a:t>6 light bulb holders </a:t>
            </a:r>
          </a:p>
          <a:p>
            <a:endParaRPr lang="es-CL" sz="1200"/>
          </a:p>
          <a:p>
            <a:r>
              <a:rPr lang="es-CL" sz="1400"/>
              <a:t>2 switches</a:t>
            </a:r>
          </a:p>
          <a:p>
            <a:endParaRPr lang="es-CL" sz="1200"/>
          </a:p>
          <a:p>
            <a:r>
              <a:rPr lang="es-CL" sz="1400"/>
              <a:t>Copper wire (1m approximately)</a:t>
            </a:r>
          </a:p>
          <a:p>
            <a:endParaRPr lang="es-CL" sz="1200"/>
          </a:p>
          <a:p>
            <a:r>
              <a:rPr lang="es-CL" sz="1400"/>
              <a:t>Pliers</a:t>
            </a:r>
          </a:p>
        </p:txBody>
      </p:sp>
      <p:sp>
        <p:nvSpPr>
          <p:cNvPr id="15364" name="2 Subtítulo"/>
          <p:cNvSpPr txBox="1">
            <a:spLocks/>
          </p:cNvSpPr>
          <p:nvPr/>
        </p:nvSpPr>
        <p:spPr bwMode="auto">
          <a:xfrm>
            <a:off x="5651500" y="1863725"/>
            <a:ext cx="4321175" cy="412750"/>
          </a:xfrm>
          <a:prstGeom prst="rect">
            <a:avLst/>
          </a:prstGeom>
          <a:noFill/>
          <a:ln w="9525">
            <a:noFill/>
            <a:miter lim="800000"/>
            <a:headEnd/>
            <a:tailEnd/>
          </a:ln>
        </p:spPr>
        <p:txBody>
          <a:bodyPr/>
          <a:lstStyle/>
          <a:p>
            <a:pPr>
              <a:spcBef>
                <a:spcPct val="20000"/>
              </a:spcBef>
              <a:buFont typeface="Arial" charset="0"/>
              <a:buNone/>
            </a:pPr>
            <a:r>
              <a:rPr lang="es-ES_tradnl" sz="2400" b="1" baseline="30000">
                <a:solidFill>
                  <a:schemeClr val="bg1"/>
                </a:solidFill>
              </a:rPr>
              <a:t>Resources and materials</a:t>
            </a:r>
          </a:p>
          <a:p>
            <a:pPr>
              <a:spcBef>
                <a:spcPct val="20000"/>
              </a:spcBef>
              <a:buFont typeface="Arial" charset="0"/>
              <a:buNone/>
            </a:pPr>
            <a:endParaRPr lang="es-ES_tradnl" sz="2400" b="1" baseline="30000">
              <a:solidFill>
                <a:schemeClr val="bg1"/>
              </a:solidFill>
            </a:endParaRPr>
          </a:p>
          <a:p>
            <a:pPr>
              <a:spcBef>
                <a:spcPct val="20000"/>
              </a:spcBef>
              <a:buFont typeface="Arial" charset="0"/>
              <a:buNone/>
            </a:pPr>
            <a:endParaRPr lang="es-ES_tradnl" sz="2000" b="1" baseline="30000">
              <a:solidFill>
                <a:schemeClr val="bg1"/>
              </a:solidFill>
              <a:latin typeface="Frutiger 45 Light" pitchFamily="34" charset="0"/>
            </a:endParaRPr>
          </a:p>
        </p:txBody>
      </p:sp>
      <p:pic>
        <p:nvPicPr>
          <p:cNvPr id="15365" name="Picture 4"/>
          <p:cNvPicPr>
            <a:picLocks noChangeAspect="1" noChangeArrowheads="1"/>
          </p:cNvPicPr>
          <p:nvPr/>
        </p:nvPicPr>
        <p:blipFill>
          <a:blip r:embed="rId4" cstate="print"/>
          <a:srcRect/>
          <a:stretch>
            <a:fillRect/>
          </a:stretch>
        </p:blipFill>
        <p:spPr bwMode="auto">
          <a:xfrm>
            <a:off x="5003800" y="2365375"/>
            <a:ext cx="285750" cy="285750"/>
          </a:xfrm>
          <a:prstGeom prst="rect">
            <a:avLst/>
          </a:prstGeom>
          <a:noFill/>
          <a:ln w="9525">
            <a:noFill/>
            <a:miter lim="800000"/>
            <a:headEnd/>
            <a:tailEnd/>
          </a:ln>
          <a:effectLst/>
        </p:spPr>
      </p:pic>
      <p:pic>
        <p:nvPicPr>
          <p:cNvPr id="15366" name="Picture 5"/>
          <p:cNvPicPr>
            <a:picLocks noChangeAspect="1" noChangeArrowheads="1"/>
          </p:cNvPicPr>
          <p:nvPr/>
        </p:nvPicPr>
        <p:blipFill>
          <a:blip r:embed="rId5" cstate="print"/>
          <a:srcRect/>
          <a:stretch>
            <a:fillRect/>
          </a:stretch>
        </p:blipFill>
        <p:spPr bwMode="auto">
          <a:xfrm>
            <a:off x="7621588" y="2365375"/>
            <a:ext cx="285750" cy="285750"/>
          </a:xfrm>
          <a:prstGeom prst="rect">
            <a:avLst/>
          </a:prstGeom>
          <a:noFill/>
          <a:ln w="9525">
            <a:noFill/>
            <a:miter lim="800000"/>
            <a:headEnd/>
            <a:tailEnd/>
          </a:ln>
          <a:effectLst/>
        </p:spPr>
      </p:pic>
      <p:sp>
        <p:nvSpPr>
          <p:cNvPr id="15"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8" name="17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15369" name="Picture 4"/>
          <p:cNvPicPr>
            <a:picLocks noChangeAspect="1" noChangeArrowheads="1"/>
          </p:cNvPicPr>
          <p:nvPr/>
        </p:nvPicPr>
        <p:blipFill>
          <a:blip r:embed="rId4" cstate="print"/>
          <a:srcRect/>
          <a:stretch>
            <a:fillRect/>
          </a:stretch>
        </p:blipFill>
        <p:spPr bwMode="auto">
          <a:xfrm>
            <a:off x="755650" y="2455863"/>
            <a:ext cx="285750" cy="285750"/>
          </a:xfrm>
          <a:prstGeom prst="rect">
            <a:avLst/>
          </a:prstGeom>
          <a:noFill/>
          <a:ln w="9525">
            <a:noFill/>
            <a:miter lim="800000"/>
            <a:headEnd/>
            <a:tailEnd/>
          </a:ln>
          <a:effectLst/>
        </p:spPr>
      </p:pic>
      <p:pic>
        <p:nvPicPr>
          <p:cNvPr id="15370" name="Picture 5"/>
          <p:cNvPicPr>
            <a:picLocks noChangeAspect="1" noChangeArrowheads="1"/>
          </p:cNvPicPr>
          <p:nvPr/>
        </p:nvPicPr>
        <p:blipFill>
          <a:blip r:embed="rId5" cstate="print"/>
          <a:srcRect/>
          <a:stretch>
            <a:fillRect/>
          </a:stretch>
        </p:blipFill>
        <p:spPr bwMode="auto">
          <a:xfrm>
            <a:off x="755650" y="2857500"/>
            <a:ext cx="285750" cy="285750"/>
          </a:xfrm>
          <a:prstGeom prst="rect">
            <a:avLst/>
          </a:prstGeom>
          <a:noFill/>
          <a:ln w="9525">
            <a:noFill/>
            <a:miter lim="800000"/>
            <a:headEnd/>
            <a:tailEnd/>
          </a:ln>
          <a:effectLst/>
        </p:spPr>
      </p:pic>
      <p:pic>
        <p:nvPicPr>
          <p:cNvPr id="15371" name="Picture 6"/>
          <p:cNvPicPr>
            <a:picLocks noChangeAspect="1" noChangeArrowheads="1"/>
          </p:cNvPicPr>
          <p:nvPr/>
        </p:nvPicPr>
        <p:blipFill>
          <a:blip r:embed="rId6" cstate="print"/>
          <a:srcRect/>
          <a:stretch>
            <a:fillRect/>
          </a:stretch>
        </p:blipFill>
        <p:spPr bwMode="auto">
          <a:xfrm>
            <a:off x="755650" y="3260725"/>
            <a:ext cx="285750" cy="285750"/>
          </a:xfrm>
          <a:prstGeom prst="rect">
            <a:avLst/>
          </a:prstGeom>
          <a:noFill/>
          <a:ln w="9525">
            <a:noFill/>
            <a:miter lim="800000"/>
            <a:headEnd/>
            <a:tailEnd/>
          </a:ln>
          <a:effectLst/>
        </p:spPr>
      </p:pic>
      <p:pic>
        <p:nvPicPr>
          <p:cNvPr id="15372" name="Picture 2"/>
          <p:cNvPicPr>
            <a:picLocks noChangeAspect="1" noChangeArrowheads="1"/>
          </p:cNvPicPr>
          <p:nvPr/>
        </p:nvPicPr>
        <p:blipFill>
          <a:blip r:embed="rId7" cstate="print"/>
          <a:srcRect/>
          <a:stretch>
            <a:fillRect/>
          </a:stretch>
        </p:blipFill>
        <p:spPr bwMode="auto">
          <a:xfrm>
            <a:off x="755650" y="3662363"/>
            <a:ext cx="285750" cy="285750"/>
          </a:xfrm>
          <a:prstGeom prst="rect">
            <a:avLst/>
          </a:prstGeom>
          <a:noFill/>
          <a:ln w="9525">
            <a:noFill/>
            <a:miter lim="800000"/>
            <a:headEnd/>
            <a:tailEnd/>
          </a:ln>
          <a:effectLst/>
        </p:spPr>
      </p:pic>
      <p:pic>
        <p:nvPicPr>
          <p:cNvPr id="15373" name="Picture 3"/>
          <p:cNvPicPr>
            <a:picLocks noChangeAspect="1" noChangeArrowheads="1"/>
          </p:cNvPicPr>
          <p:nvPr/>
        </p:nvPicPr>
        <p:blipFill>
          <a:blip r:embed="rId8" cstate="print"/>
          <a:srcRect/>
          <a:stretch>
            <a:fillRect/>
          </a:stretch>
        </p:blipFill>
        <p:spPr bwMode="auto">
          <a:xfrm>
            <a:off x="755650" y="4064000"/>
            <a:ext cx="285750" cy="285750"/>
          </a:xfrm>
          <a:prstGeom prst="rect">
            <a:avLst/>
          </a:prstGeom>
          <a:noFill/>
          <a:ln w="9525">
            <a:noFill/>
            <a:miter lim="800000"/>
            <a:headEnd/>
            <a:tailEnd/>
          </a:ln>
          <a:effectLst/>
        </p:spPr>
      </p:pic>
      <p:pic>
        <p:nvPicPr>
          <p:cNvPr id="15374" name="Picture 4"/>
          <p:cNvPicPr>
            <a:picLocks noChangeAspect="1" noChangeArrowheads="1"/>
          </p:cNvPicPr>
          <p:nvPr/>
        </p:nvPicPr>
        <p:blipFill>
          <a:blip r:embed="rId9" cstate="print"/>
          <a:srcRect/>
          <a:stretch>
            <a:fillRect/>
          </a:stretch>
        </p:blipFill>
        <p:spPr bwMode="auto">
          <a:xfrm>
            <a:off x="755650" y="5270500"/>
            <a:ext cx="285750" cy="285750"/>
          </a:xfrm>
          <a:prstGeom prst="rect">
            <a:avLst/>
          </a:prstGeom>
          <a:noFill/>
          <a:ln w="9525">
            <a:noFill/>
            <a:miter lim="800000"/>
            <a:headEnd/>
            <a:tailEnd/>
          </a:ln>
          <a:effectLst/>
        </p:spPr>
      </p:pic>
      <p:pic>
        <p:nvPicPr>
          <p:cNvPr id="15375" name="Picture 1"/>
          <p:cNvPicPr>
            <a:picLocks noChangeAspect="1" noChangeArrowheads="1"/>
          </p:cNvPicPr>
          <p:nvPr/>
        </p:nvPicPr>
        <p:blipFill>
          <a:blip r:embed="rId10" cstate="print"/>
          <a:srcRect/>
          <a:stretch>
            <a:fillRect/>
          </a:stretch>
        </p:blipFill>
        <p:spPr bwMode="auto">
          <a:xfrm>
            <a:off x="7937500" y="2276475"/>
            <a:ext cx="882650" cy="2387600"/>
          </a:xfrm>
          <a:prstGeom prst="rect">
            <a:avLst/>
          </a:prstGeom>
          <a:noFill/>
          <a:ln w="9525">
            <a:noFill/>
            <a:miter lim="800000"/>
            <a:headEnd/>
            <a:tailEnd/>
          </a:ln>
        </p:spPr>
      </p:pic>
      <p:pic>
        <p:nvPicPr>
          <p:cNvPr id="15376" name="1 Imagen"/>
          <p:cNvPicPr>
            <a:picLocks noChangeAspect="1"/>
          </p:cNvPicPr>
          <p:nvPr/>
        </p:nvPicPr>
        <p:blipFill>
          <a:blip r:embed="rId11" cstate="print"/>
          <a:srcRect/>
          <a:stretch>
            <a:fillRect/>
          </a:stretch>
        </p:blipFill>
        <p:spPr bwMode="auto">
          <a:xfrm>
            <a:off x="4073525" y="3695700"/>
            <a:ext cx="1073150" cy="1636713"/>
          </a:xfrm>
          <a:prstGeom prst="rect">
            <a:avLst/>
          </a:prstGeom>
          <a:noFill/>
          <a:ln w="9525">
            <a:noFill/>
            <a:miter lim="800000"/>
            <a:headEnd/>
            <a:tailEnd/>
          </a:ln>
        </p:spPr>
      </p:pic>
      <p:pic>
        <p:nvPicPr>
          <p:cNvPr id="15377" name="2 Imagen"/>
          <p:cNvPicPr>
            <a:picLocks noChangeAspect="1"/>
          </p:cNvPicPr>
          <p:nvPr/>
        </p:nvPicPr>
        <p:blipFill>
          <a:blip r:embed="rId12" cstate="print"/>
          <a:srcRect/>
          <a:stretch>
            <a:fillRect/>
          </a:stretch>
        </p:blipFill>
        <p:spPr bwMode="auto">
          <a:xfrm>
            <a:off x="4265613" y="5634038"/>
            <a:ext cx="447675" cy="755650"/>
          </a:xfrm>
          <a:prstGeom prst="rect">
            <a:avLst/>
          </a:prstGeom>
          <a:noFill/>
          <a:ln w="9525">
            <a:noFill/>
            <a:miter lim="800000"/>
            <a:headEnd/>
            <a:tailEnd/>
          </a:ln>
        </p:spPr>
      </p:pic>
      <p:pic>
        <p:nvPicPr>
          <p:cNvPr id="15378" name="3 Imagen"/>
          <p:cNvPicPr>
            <a:picLocks noChangeAspect="1"/>
          </p:cNvPicPr>
          <p:nvPr/>
        </p:nvPicPr>
        <p:blipFill>
          <a:blip r:embed="rId13" cstate="print"/>
          <a:srcRect/>
          <a:stretch>
            <a:fillRect/>
          </a:stretch>
        </p:blipFill>
        <p:spPr bwMode="auto">
          <a:xfrm>
            <a:off x="5580063" y="4497388"/>
            <a:ext cx="1079500" cy="782637"/>
          </a:xfrm>
          <a:prstGeom prst="rect">
            <a:avLst/>
          </a:prstGeom>
          <a:noFill/>
          <a:ln w="9525">
            <a:noFill/>
            <a:miter lim="800000"/>
            <a:headEnd/>
            <a:tailEnd/>
          </a:ln>
        </p:spPr>
      </p:pic>
      <p:pic>
        <p:nvPicPr>
          <p:cNvPr id="15379" name="4 Imagen"/>
          <p:cNvPicPr>
            <a:picLocks noChangeAspect="1"/>
          </p:cNvPicPr>
          <p:nvPr/>
        </p:nvPicPr>
        <p:blipFill>
          <a:blip r:embed="rId14" cstate="print"/>
          <a:srcRect/>
          <a:stretch>
            <a:fillRect/>
          </a:stretch>
        </p:blipFill>
        <p:spPr bwMode="auto">
          <a:xfrm>
            <a:off x="5689600" y="5726113"/>
            <a:ext cx="744538" cy="704850"/>
          </a:xfrm>
          <a:prstGeom prst="rect">
            <a:avLst/>
          </a:prstGeom>
          <a:noFill/>
          <a:ln w="9525">
            <a:noFill/>
            <a:miter lim="800000"/>
            <a:headEnd/>
            <a:tailEnd/>
          </a:ln>
        </p:spPr>
      </p:pic>
      <p:pic>
        <p:nvPicPr>
          <p:cNvPr id="15380" name="Picture 6"/>
          <p:cNvPicPr>
            <a:picLocks noChangeAspect="1" noChangeArrowheads="1"/>
          </p:cNvPicPr>
          <p:nvPr/>
        </p:nvPicPr>
        <p:blipFill>
          <a:blip r:embed="rId6" cstate="print"/>
          <a:srcRect/>
          <a:stretch>
            <a:fillRect/>
          </a:stretch>
        </p:blipFill>
        <p:spPr bwMode="auto">
          <a:xfrm>
            <a:off x="3756025" y="3694113"/>
            <a:ext cx="285750" cy="285750"/>
          </a:xfrm>
          <a:prstGeom prst="rect">
            <a:avLst/>
          </a:prstGeom>
          <a:noFill/>
          <a:ln w="9525">
            <a:noFill/>
            <a:miter lim="800000"/>
            <a:headEnd/>
            <a:tailEnd/>
          </a:ln>
          <a:effectLst/>
        </p:spPr>
      </p:pic>
      <p:pic>
        <p:nvPicPr>
          <p:cNvPr id="15381" name="Picture 2"/>
          <p:cNvPicPr>
            <a:picLocks noChangeAspect="1" noChangeArrowheads="1"/>
          </p:cNvPicPr>
          <p:nvPr/>
        </p:nvPicPr>
        <p:blipFill>
          <a:blip r:embed="rId7" cstate="print"/>
          <a:srcRect/>
          <a:stretch>
            <a:fillRect/>
          </a:stretch>
        </p:blipFill>
        <p:spPr bwMode="auto">
          <a:xfrm>
            <a:off x="3875088" y="5583238"/>
            <a:ext cx="285750" cy="285750"/>
          </a:xfrm>
          <a:prstGeom prst="rect">
            <a:avLst/>
          </a:prstGeom>
          <a:noFill/>
          <a:ln w="9525">
            <a:noFill/>
            <a:miter lim="800000"/>
            <a:headEnd/>
            <a:tailEnd/>
          </a:ln>
          <a:effectLst/>
        </p:spPr>
      </p:pic>
      <p:pic>
        <p:nvPicPr>
          <p:cNvPr id="15382" name="Picture 3"/>
          <p:cNvPicPr>
            <a:picLocks noChangeAspect="1" noChangeArrowheads="1"/>
          </p:cNvPicPr>
          <p:nvPr/>
        </p:nvPicPr>
        <p:blipFill>
          <a:blip r:embed="rId8" cstate="print"/>
          <a:srcRect/>
          <a:stretch>
            <a:fillRect/>
          </a:stretch>
        </p:blipFill>
        <p:spPr bwMode="auto">
          <a:xfrm>
            <a:off x="5510213" y="4319588"/>
            <a:ext cx="285750" cy="285750"/>
          </a:xfrm>
          <a:prstGeom prst="rect">
            <a:avLst/>
          </a:prstGeom>
          <a:noFill/>
          <a:ln w="9525">
            <a:noFill/>
            <a:miter lim="800000"/>
            <a:headEnd/>
            <a:tailEnd/>
          </a:ln>
          <a:effectLst/>
        </p:spPr>
      </p:pic>
      <p:grpSp>
        <p:nvGrpSpPr>
          <p:cNvPr id="15383" name="6 Grupo"/>
          <p:cNvGrpSpPr>
            <a:grpSpLocks/>
          </p:cNvGrpSpPr>
          <p:nvPr/>
        </p:nvGrpSpPr>
        <p:grpSpPr bwMode="auto">
          <a:xfrm>
            <a:off x="755650" y="4452938"/>
            <a:ext cx="285750" cy="306387"/>
            <a:chOff x="755576" y="4452238"/>
            <a:chExt cx="285824" cy="307777"/>
          </a:xfrm>
        </p:grpSpPr>
        <p:pic>
          <p:nvPicPr>
            <p:cNvPr id="15394"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5" name="5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es-CL" sz="1400"/>
                <a:t>6</a:t>
              </a:r>
            </a:p>
          </p:txBody>
        </p:sp>
      </p:grpSp>
      <p:grpSp>
        <p:nvGrpSpPr>
          <p:cNvPr id="15384" name="27 Grupo"/>
          <p:cNvGrpSpPr>
            <a:grpSpLocks/>
          </p:cNvGrpSpPr>
          <p:nvPr/>
        </p:nvGrpSpPr>
        <p:grpSpPr bwMode="auto">
          <a:xfrm>
            <a:off x="5402263" y="5610225"/>
            <a:ext cx="285750" cy="307975"/>
            <a:chOff x="755576" y="4452238"/>
            <a:chExt cx="285824" cy="307777"/>
          </a:xfrm>
        </p:grpSpPr>
        <p:pic>
          <p:nvPicPr>
            <p:cNvPr id="15392"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3" name="29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es-CL" sz="1400"/>
                <a:t>6</a:t>
              </a:r>
            </a:p>
          </p:txBody>
        </p:sp>
      </p:grpSp>
      <p:pic>
        <p:nvPicPr>
          <p:cNvPr id="15385" name="7 Imagen"/>
          <p:cNvPicPr>
            <a:picLocks noChangeAspect="1"/>
          </p:cNvPicPr>
          <p:nvPr/>
        </p:nvPicPr>
        <p:blipFill>
          <a:blip r:embed="rId15" cstate="print"/>
          <a:srcRect/>
          <a:stretch>
            <a:fillRect/>
          </a:stretch>
        </p:blipFill>
        <p:spPr bwMode="auto">
          <a:xfrm>
            <a:off x="6983413" y="4889500"/>
            <a:ext cx="1366837" cy="1527175"/>
          </a:xfrm>
          <a:prstGeom prst="rect">
            <a:avLst/>
          </a:prstGeom>
          <a:noFill/>
          <a:ln w="9525">
            <a:noFill/>
            <a:miter lim="800000"/>
            <a:headEnd/>
            <a:tailEnd/>
          </a:ln>
        </p:spPr>
      </p:pic>
      <p:grpSp>
        <p:nvGrpSpPr>
          <p:cNvPr id="15386" name="31 Grupo"/>
          <p:cNvGrpSpPr>
            <a:grpSpLocks/>
          </p:cNvGrpSpPr>
          <p:nvPr/>
        </p:nvGrpSpPr>
        <p:grpSpPr bwMode="auto">
          <a:xfrm>
            <a:off x="6938963" y="4497388"/>
            <a:ext cx="285750" cy="307975"/>
            <a:chOff x="755576" y="4452238"/>
            <a:chExt cx="285824" cy="307777"/>
          </a:xfrm>
        </p:grpSpPr>
        <p:pic>
          <p:nvPicPr>
            <p:cNvPr id="15390"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1" name="33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es-CL" sz="1400"/>
                <a:t>7</a:t>
              </a:r>
            </a:p>
          </p:txBody>
        </p:sp>
      </p:grpSp>
      <p:grpSp>
        <p:nvGrpSpPr>
          <p:cNvPr id="15387" name="34 Grupo"/>
          <p:cNvGrpSpPr>
            <a:grpSpLocks/>
          </p:cNvGrpSpPr>
          <p:nvPr/>
        </p:nvGrpSpPr>
        <p:grpSpPr bwMode="auto">
          <a:xfrm>
            <a:off x="742950" y="4857750"/>
            <a:ext cx="285750" cy="307975"/>
            <a:chOff x="755576" y="4452238"/>
            <a:chExt cx="285824" cy="307777"/>
          </a:xfrm>
        </p:grpSpPr>
        <p:pic>
          <p:nvPicPr>
            <p:cNvPr id="15388"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89" name="36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es-CL" sz="1400"/>
                <a:t>7</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6387" name="6 CuadroTexto"/>
          <p:cNvSpPr txBox="1">
            <a:spLocks noChangeArrowheads="1"/>
          </p:cNvSpPr>
          <p:nvPr/>
        </p:nvSpPr>
        <p:spPr bwMode="auto">
          <a:xfrm>
            <a:off x="1187450" y="2708275"/>
            <a:ext cx="6913563" cy="3802063"/>
          </a:xfrm>
          <a:prstGeom prst="rect">
            <a:avLst/>
          </a:prstGeom>
          <a:noFill/>
          <a:ln w="9525">
            <a:noFill/>
            <a:miter lim="800000"/>
            <a:headEnd/>
            <a:tailEnd/>
          </a:ln>
        </p:spPr>
        <p:txBody>
          <a:bodyPr>
            <a:spAutoFit/>
          </a:bodyPr>
          <a:lstStyle/>
          <a:p>
            <a:r>
              <a:rPr lang="en-US" sz="1400"/>
              <a:t>To collect measurements with the Labdisc and thermocouple sensor, the Labdisc must be configured according to the following steps:</a:t>
            </a:r>
            <a:endParaRPr lang="es-CL" sz="1400"/>
          </a:p>
          <a:p>
            <a:r>
              <a:rPr lang="en-US" sz="1500"/>
              <a:t> </a:t>
            </a:r>
          </a:p>
          <a:p>
            <a:endParaRPr lang="es-CL" sz="1500"/>
          </a:p>
          <a:p>
            <a:r>
              <a:rPr lang="en-US" sz="1600"/>
              <a:t>Turn on the Labdisc             .       </a:t>
            </a:r>
          </a:p>
          <a:p>
            <a:endParaRPr lang="es-CL" sz="1600"/>
          </a:p>
          <a:p>
            <a:r>
              <a:rPr lang="es-CL" sz="1600"/>
              <a:t>Press                 and select “SETUP” by pressing                .</a:t>
            </a:r>
          </a:p>
          <a:p>
            <a:endParaRPr lang="es-CL" sz="1600"/>
          </a:p>
          <a:p>
            <a:r>
              <a:rPr lang="es-CL" sz="1600"/>
              <a:t>Now select option “SET SENSORS” by pressing                and select “Voltage”.</a:t>
            </a:r>
          </a:p>
          <a:p>
            <a:endParaRPr lang="es-CL" sz="1600"/>
          </a:p>
          <a:p>
            <a:r>
              <a:rPr lang="es-CL" sz="1600"/>
              <a:t>On the setup menu, press                and select “SAMPLING RATE” with                .</a:t>
            </a:r>
          </a:p>
          <a:p>
            <a:endParaRPr lang="es-CL" sz="1400"/>
          </a:p>
          <a:p>
            <a:endParaRPr lang="es-CL" sz="1400"/>
          </a:p>
          <a:p>
            <a:endParaRPr lang="es-CL" sz="1400"/>
          </a:p>
          <a:p>
            <a:endParaRPr lang="es-CL" sz="1400"/>
          </a:p>
          <a:p>
            <a:endParaRPr lang="es-CL" sz="1500"/>
          </a:p>
        </p:txBody>
      </p:sp>
      <p:pic>
        <p:nvPicPr>
          <p:cNvPr id="16388"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825750"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sp>
        <p:nvSpPr>
          <p:cNvPr id="15" name="2 Subtítulo"/>
          <p:cNvSpPr txBox="1">
            <a:spLocks/>
          </p:cNvSpPr>
          <p:nvPr/>
        </p:nvSpPr>
        <p:spPr>
          <a:xfrm>
            <a:off x="5580063" y="1071563"/>
            <a:ext cx="4321175"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800" b="1" dirty="0" smtClean="0">
                <a:solidFill>
                  <a:schemeClr val="bg1"/>
                </a:solidFill>
              </a:rPr>
              <a:t>How does an electrical circuit work</a:t>
            </a:r>
            <a:endParaRPr lang="es-ES_tradnl" sz="1100" b="1" baseline="30000" dirty="0">
              <a:solidFill>
                <a:schemeClr val="bg1"/>
              </a:solidFill>
              <a:latin typeface="+mj-lt"/>
              <a:cs typeface="Calibri" pitchFamily="34" charset="0"/>
            </a:endParaRPr>
          </a:p>
        </p:txBody>
      </p:sp>
      <p:sp>
        <p:nvSpPr>
          <p:cNvPr id="16" name="15 CuadroTexto"/>
          <p:cNvSpPr txBox="1"/>
          <p:nvPr/>
        </p:nvSpPr>
        <p:spPr>
          <a:xfrm>
            <a:off x="5651500" y="1446213"/>
            <a:ext cx="3335338" cy="254000"/>
          </a:xfrm>
          <a:prstGeom prst="rect">
            <a:avLst/>
          </a:prstGeom>
          <a:noFill/>
        </p:spPr>
        <p:txBody>
          <a:bodyPr anchor="b">
            <a:spAutoFit/>
          </a:bodyPr>
          <a:lstStyle/>
          <a:p>
            <a:pPr fontAlgn="auto">
              <a:spcBef>
                <a:spcPts val="0"/>
              </a:spcBef>
              <a:spcAft>
                <a:spcPts val="0"/>
              </a:spcAft>
              <a:defRPr/>
            </a:pPr>
            <a:r>
              <a:rPr lang="en-US" sz="1050" dirty="0">
                <a:solidFill>
                  <a:schemeClr val="tx1">
                    <a:lumMod val="65000"/>
                    <a:lumOff val="35000"/>
                  </a:schemeClr>
                </a:solidFill>
                <a:latin typeface="+mn-lt"/>
                <a:cs typeface="+mn-cs"/>
              </a:rPr>
              <a:t>Exploring Ohm’s Law in parallel and series circuits</a:t>
            </a:r>
            <a:endParaRPr lang="es-CL" sz="1050" dirty="0">
              <a:solidFill>
                <a:schemeClr val="tx1">
                  <a:lumMod val="65000"/>
                  <a:lumOff val="35000"/>
                </a:schemeClr>
              </a:solidFill>
              <a:latin typeface="+mn-lt"/>
              <a:cs typeface="+mn-cs"/>
            </a:endParaRPr>
          </a:p>
        </p:txBody>
      </p:sp>
      <p:pic>
        <p:nvPicPr>
          <p:cNvPr id="16392" name="Picture 3"/>
          <p:cNvPicPr>
            <a:picLocks noChangeAspect="1" noChangeArrowheads="1"/>
          </p:cNvPicPr>
          <p:nvPr/>
        </p:nvPicPr>
        <p:blipFill>
          <a:blip r:embed="rId3" cstate="print"/>
          <a:srcRect/>
          <a:stretch>
            <a:fillRect/>
          </a:stretch>
        </p:blipFill>
        <p:spPr bwMode="auto">
          <a:xfrm>
            <a:off x="3492500" y="5084763"/>
            <a:ext cx="609600" cy="293687"/>
          </a:xfrm>
          <a:prstGeom prst="rect">
            <a:avLst/>
          </a:prstGeom>
          <a:noFill/>
          <a:ln w="9525">
            <a:noFill/>
            <a:miter lim="800000"/>
            <a:headEnd/>
            <a:tailEnd/>
          </a:ln>
          <a:effectLst/>
        </p:spPr>
      </p:pic>
      <p:pic>
        <p:nvPicPr>
          <p:cNvPr id="16393" name="Picture 4"/>
          <p:cNvPicPr>
            <a:picLocks noChangeAspect="1" noChangeArrowheads="1"/>
          </p:cNvPicPr>
          <p:nvPr/>
        </p:nvPicPr>
        <p:blipFill>
          <a:blip r:embed="rId4" cstate="print"/>
          <a:srcRect/>
          <a:stretch>
            <a:fillRect/>
          </a:stretch>
        </p:blipFill>
        <p:spPr bwMode="auto">
          <a:xfrm>
            <a:off x="7019925" y="5084763"/>
            <a:ext cx="611188" cy="301625"/>
          </a:xfrm>
          <a:prstGeom prst="rect">
            <a:avLst/>
          </a:prstGeom>
          <a:noFill/>
          <a:ln w="9525">
            <a:noFill/>
            <a:miter lim="800000"/>
            <a:headEnd/>
            <a:tailEnd/>
          </a:ln>
          <a:effectLst/>
        </p:spPr>
      </p:pic>
      <p:pic>
        <p:nvPicPr>
          <p:cNvPr id="16394" name="Picture 2"/>
          <p:cNvPicPr>
            <a:picLocks noChangeAspect="1" noChangeArrowheads="1"/>
          </p:cNvPicPr>
          <p:nvPr/>
        </p:nvPicPr>
        <p:blipFill>
          <a:blip r:embed="rId5" cstate="print"/>
          <a:srcRect/>
          <a:stretch>
            <a:fillRect/>
          </a:stretch>
        </p:blipFill>
        <p:spPr bwMode="auto">
          <a:xfrm>
            <a:off x="2916238" y="3644900"/>
            <a:ext cx="558800" cy="279400"/>
          </a:xfrm>
          <a:prstGeom prst="rect">
            <a:avLst/>
          </a:prstGeom>
          <a:noFill/>
          <a:ln w="9525">
            <a:noFill/>
            <a:miter lim="800000"/>
            <a:headEnd/>
            <a:tailEnd/>
          </a:ln>
          <a:effectLst/>
        </p:spPr>
      </p:pic>
      <p:pic>
        <p:nvPicPr>
          <p:cNvPr id="16395" name="Picture 3"/>
          <p:cNvPicPr>
            <a:picLocks noChangeAspect="1" noChangeArrowheads="1"/>
          </p:cNvPicPr>
          <p:nvPr/>
        </p:nvPicPr>
        <p:blipFill>
          <a:blip r:embed="rId3" cstate="print"/>
          <a:srcRect/>
          <a:stretch>
            <a:fillRect/>
          </a:stretch>
        </p:blipFill>
        <p:spPr bwMode="auto">
          <a:xfrm>
            <a:off x="1835150" y="4076700"/>
            <a:ext cx="611188" cy="293688"/>
          </a:xfrm>
          <a:prstGeom prst="rect">
            <a:avLst/>
          </a:prstGeom>
          <a:noFill/>
          <a:ln w="9525">
            <a:noFill/>
            <a:miter lim="800000"/>
            <a:headEnd/>
            <a:tailEnd/>
          </a:ln>
          <a:effectLst/>
        </p:spPr>
      </p:pic>
      <p:pic>
        <p:nvPicPr>
          <p:cNvPr id="16396" name="Picture 4"/>
          <p:cNvPicPr>
            <a:picLocks noChangeAspect="1" noChangeArrowheads="1"/>
          </p:cNvPicPr>
          <p:nvPr/>
        </p:nvPicPr>
        <p:blipFill>
          <a:blip r:embed="rId4" cstate="print"/>
          <a:srcRect/>
          <a:stretch>
            <a:fillRect/>
          </a:stretch>
        </p:blipFill>
        <p:spPr bwMode="auto">
          <a:xfrm>
            <a:off x="5148263" y="4076700"/>
            <a:ext cx="611187" cy="301625"/>
          </a:xfrm>
          <a:prstGeom prst="rect">
            <a:avLst/>
          </a:prstGeom>
          <a:noFill/>
          <a:ln w="9525">
            <a:noFill/>
            <a:miter lim="800000"/>
            <a:headEnd/>
            <a:tailEnd/>
          </a:ln>
          <a:effectLst/>
        </p:spPr>
      </p:pic>
      <p:pic>
        <p:nvPicPr>
          <p:cNvPr id="16397" name="Picture 4"/>
          <p:cNvPicPr>
            <a:picLocks noChangeAspect="1" noChangeArrowheads="1"/>
          </p:cNvPicPr>
          <p:nvPr/>
        </p:nvPicPr>
        <p:blipFill>
          <a:blip r:embed="rId4" cstate="print"/>
          <a:srcRect/>
          <a:stretch>
            <a:fillRect/>
          </a:stretch>
        </p:blipFill>
        <p:spPr bwMode="auto">
          <a:xfrm>
            <a:off x="5148263" y="4581525"/>
            <a:ext cx="611187" cy="301625"/>
          </a:xfrm>
          <a:prstGeom prst="rect">
            <a:avLst/>
          </a:prstGeom>
          <a:noFill/>
          <a:ln w="9525">
            <a:noFill/>
            <a:miter lim="800000"/>
            <a:headEnd/>
            <a:tailEnd/>
          </a:ln>
          <a:effectLst/>
        </p:spPr>
      </p:pic>
      <p:pic>
        <p:nvPicPr>
          <p:cNvPr id="16398" name="Picture 6"/>
          <p:cNvPicPr>
            <a:picLocks noChangeAspect="1" noChangeArrowheads="1"/>
          </p:cNvPicPr>
          <p:nvPr/>
        </p:nvPicPr>
        <p:blipFill>
          <a:blip r:embed="rId6" cstate="print"/>
          <a:srcRect/>
          <a:stretch>
            <a:fillRect/>
          </a:stretch>
        </p:blipFill>
        <p:spPr bwMode="auto">
          <a:xfrm>
            <a:off x="900113" y="3644900"/>
            <a:ext cx="285750" cy="285750"/>
          </a:xfrm>
          <a:prstGeom prst="rect">
            <a:avLst/>
          </a:prstGeom>
          <a:noFill/>
          <a:ln w="9525">
            <a:noFill/>
            <a:miter lim="800000"/>
            <a:headEnd/>
            <a:tailEnd/>
          </a:ln>
          <a:effectLst/>
        </p:spPr>
      </p:pic>
      <p:pic>
        <p:nvPicPr>
          <p:cNvPr id="16399" name="Picture 7"/>
          <p:cNvPicPr>
            <a:picLocks noChangeAspect="1" noChangeArrowheads="1"/>
          </p:cNvPicPr>
          <p:nvPr/>
        </p:nvPicPr>
        <p:blipFill>
          <a:blip r:embed="rId7" cstate="print"/>
          <a:srcRect/>
          <a:stretch>
            <a:fillRect/>
          </a:stretch>
        </p:blipFill>
        <p:spPr bwMode="auto">
          <a:xfrm>
            <a:off x="900113" y="4132263"/>
            <a:ext cx="285750" cy="285750"/>
          </a:xfrm>
          <a:prstGeom prst="rect">
            <a:avLst/>
          </a:prstGeom>
          <a:noFill/>
          <a:ln w="9525">
            <a:noFill/>
            <a:miter lim="800000"/>
            <a:headEnd/>
            <a:tailEnd/>
          </a:ln>
          <a:effectLst/>
        </p:spPr>
      </p:pic>
      <p:pic>
        <p:nvPicPr>
          <p:cNvPr id="16400" name="Picture 8"/>
          <p:cNvPicPr>
            <a:picLocks noChangeAspect="1" noChangeArrowheads="1"/>
          </p:cNvPicPr>
          <p:nvPr/>
        </p:nvPicPr>
        <p:blipFill>
          <a:blip r:embed="rId8" cstate="print"/>
          <a:srcRect/>
          <a:stretch>
            <a:fillRect/>
          </a:stretch>
        </p:blipFill>
        <p:spPr bwMode="auto">
          <a:xfrm>
            <a:off x="900113" y="4595813"/>
            <a:ext cx="285750" cy="285750"/>
          </a:xfrm>
          <a:prstGeom prst="rect">
            <a:avLst/>
          </a:prstGeom>
          <a:noFill/>
          <a:ln w="9525">
            <a:noFill/>
            <a:miter lim="800000"/>
            <a:headEnd/>
            <a:tailEnd/>
          </a:ln>
          <a:effectLst/>
        </p:spPr>
      </p:pic>
      <p:pic>
        <p:nvPicPr>
          <p:cNvPr id="16401" name="Picture 9"/>
          <p:cNvPicPr>
            <a:picLocks noChangeAspect="1" noChangeArrowheads="1"/>
          </p:cNvPicPr>
          <p:nvPr/>
        </p:nvPicPr>
        <p:blipFill>
          <a:blip r:embed="rId9" cstate="print"/>
          <a:srcRect/>
          <a:stretch>
            <a:fillRect/>
          </a:stretch>
        </p:blipFill>
        <p:spPr bwMode="auto">
          <a:xfrm>
            <a:off x="900113" y="5102225"/>
            <a:ext cx="28575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7411" name="18 CuadroTexto"/>
          <p:cNvSpPr txBox="1">
            <a:spLocks noChangeArrowheads="1"/>
          </p:cNvSpPr>
          <p:nvPr/>
        </p:nvSpPr>
        <p:spPr bwMode="auto">
          <a:xfrm>
            <a:off x="1476375" y="2636838"/>
            <a:ext cx="6767513" cy="1554162"/>
          </a:xfrm>
          <a:prstGeom prst="rect">
            <a:avLst/>
          </a:prstGeom>
          <a:noFill/>
          <a:ln w="9525">
            <a:noFill/>
            <a:miter lim="800000"/>
            <a:headEnd/>
            <a:tailEnd/>
          </a:ln>
        </p:spPr>
        <p:txBody>
          <a:bodyPr>
            <a:spAutoFit/>
          </a:bodyPr>
          <a:lstStyle/>
          <a:p>
            <a:r>
              <a:rPr lang="en-US" sz="1600"/>
              <a:t>Select “MANUAL” with              and then press              three times to go back to the measurements and run the Labdisc pressing                 . </a:t>
            </a:r>
          </a:p>
          <a:p>
            <a:endParaRPr lang="en-US" sz="1600"/>
          </a:p>
          <a:p>
            <a:r>
              <a:rPr lang="es-CL" sz="1600"/>
              <a:t>Once you have finished measuring, stop the Labdisc by pressing                 (you will see the instruction “press SCROLL key to STOP”) and press                .  </a:t>
            </a:r>
          </a:p>
          <a:p>
            <a:endParaRPr lang="es-CL" sz="1500"/>
          </a:p>
        </p:txBody>
      </p:sp>
      <p:sp>
        <p:nvSpPr>
          <p:cNvPr id="11" name="2 Subtítulo"/>
          <p:cNvSpPr txBox="1">
            <a:spLocks/>
          </p:cNvSpPr>
          <p:nvPr/>
        </p:nvSpPr>
        <p:spPr>
          <a:xfrm>
            <a:off x="5651500" y="1071563"/>
            <a:ext cx="4321175"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800" b="1" dirty="0" smtClean="0">
                <a:solidFill>
                  <a:schemeClr val="bg1"/>
                </a:solidFill>
              </a:rPr>
              <a:t>How does an electrical circuit work</a:t>
            </a:r>
            <a:endParaRPr lang="es-ES_tradnl" sz="1800" b="1" baseline="30000" dirty="0">
              <a:solidFill>
                <a:schemeClr val="bg1"/>
              </a:solidFill>
              <a:latin typeface="+mj-lt"/>
              <a:cs typeface="Calibri" pitchFamily="34" charset="0"/>
            </a:endParaRPr>
          </a:p>
        </p:txBody>
      </p:sp>
      <p:sp>
        <p:nvSpPr>
          <p:cNvPr id="14" name="13 CuadroTexto"/>
          <p:cNvSpPr txBox="1"/>
          <p:nvPr/>
        </p:nvSpPr>
        <p:spPr>
          <a:xfrm>
            <a:off x="5651500" y="1484313"/>
            <a:ext cx="3335338" cy="254000"/>
          </a:xfrm>
          <a:prstGeom prst="rect">
            <a:avLst/>
          </a:prstGeom>
          <a:noFill/>
        </p:spPr>
        <p:txBody>
          <a:bodyPr anchor="b">
            <a:spAutoFit/>
          </a:bodyPr>
          <a:lstStyle/>
          <a:p>
            <a:pPr fontAlgn="auto">
              <a:spcBef>
                <a:spcPts val="0"/>
              </a:spcBef>
              <a:spcAft>
                <a:spcPts val="0"/>
              </a:spcAft>
              <a:defRPr/>
            </a:pPr>
            <a:r>
              <a:rPr lang="en-US" sz="1050" dirty="0">
                <a:solidFill>
                  <a:schemeClr val="tx1">
                    <a:lumMod val="65000"/>
                    <a:lumOff val="35000"/>
                  </a:schemeClr>
                </a:solidFill>
                <a:latin typeface="+mn-lt"/>
                <a:cs typeface="+mn-cs"/>
              </a:rPr>
              <a:t>Exploring Ohm’s Law in parallel and series circuits</a:t>
            </a:r>
            <a:endParaRPr lang="es-CL" sz="1050" dirty="0">
              <a:solidFill>
                <a:schemeClr val="tx1">
                  <a:lumMod val="65000"/>
                  <a:lumOff val="35000"/>
                </a:schemeClr>
              </a:solidFill>
              <a:latin typeface="+mn-lt"/>
              <a:cs typeface="+mn-cs"/>
            </a:endParaRPr>
          </a:p>
        </p:txBody>
      </p:sp>
      <p:pic>
        <p:nvPicPr>
          <p:cNvPr id="17414" name="Picture 2"/>
          <p:cNvPicPr>
            <a:picLocks noChangeAspect="1" noChangeArrowheads="1"/>
          </p:cNvPicPr>
          <p:nvPr/>
        </p:nvPicPr>
        <p:blipFill>
          <a:blip r:embed="rId2" cstate="print"/>
          <a:srcRect/>
          <a:stretch>
            <a:fillRect/>
          </a:stretch>
        </p:blipFill>
        <p:spPr bwMode="auto">
          <a:xfrm>
            <a:off x="5292725" y="2636838"/>
            <a:ext cx="558800" cy="279400"/>
          </a:xfrm>
          <a:prstGeom prst="rect">
            <a:avLst/>
          </a:prstGeom>
          <a:noFill/>
          <a:ln w="9525">
            <a:noFill/>
            <a:miter lim="800000"/>
            <a:headEnd/>
            <a:tailEnd/>
          </a:ln>
          <a:effectLst/>
        </p:spPr>
      </p:pic>
      <p:pic>
        <p:nvPicPr>
          <p:cNvPr id="17415" name="Picture 3"/>
          <p:cNvPicPr>
            <a:picLocks noChangeAspect="1" noChangeArrowheads="1"/>
          </p:cNvPicPr>
          <p:nvPr/>
        </p:nvPicPr>
        <p:blipFill>
          <a:blip r:embed="rId3" cstate="print"/>
          <a:srcRect/>
          <a:stretch>
            <a:fillRect/>
          </a:stretch>
        </p:blipFill>
        <p:spPr bwMode="auto">
          <a:xfrm>
            <a:off x="5545138" y="2924175"/>
            <a:ext cx="611187" cy="293688"/>
          </a:xfrm>
          <a:prstGeom prst="rect">
            <a:avLst/>
          </a:prstGeom>
          <a:noFill/>
          <a:ln w="9525">
            <a:noFill/>
            <a:miter lim="800000"/>
            <a:headEnd/>
            <a:tailEnd/>
          </a:ln>
          <a:effectLst/>
        </p:spPr>
      </p:pic>
      <p:pic>
        <p:nvPicPr>
          <p:cNvPr id="17416" name="Picture 4"/>
          <p:cNvPicPr>
            <a:picLocks noChangeAspect="1" noChangeArrowheads="1"/>
          </p:cNvPicPr>
          <p:nvPr/>
        </p:nvPicPr>
        <p:blipFill>
          <a:blip r:embed="rId4" cstate="print"/>
          <a:srcRect/>
          <a:stretch>
            <a:fillRect/>
          </a:stretch>
        </p:blipFill>
        <p:spPr bwMode="auto">
          <a:xfrm>
            <a:off x="3457575" y="2636838"/>
            <a:ext cx="609600" cy="301625"/>
          </a:xfrm>
          <a:prstGeom prst="rect">
            <a:avLst/>
          </a:prstGeom>
          <a:noFill/>
          <a:ln w="9525">
            <a:noFill/>
            <a:miter lim="800000"/>
            <a:headEnd/>
            <a:tailEnd/>
          </a:ln>
          <a:effectLst/>
        </p:spPr>
      </p:pic>
      <p:pic>
        <p:nvPicPr>
          <p:cNvPr id="17417" name="Picture 4"/>
          <p:cNvPicPr>
            <a:picLocks noChangeAspect="1" noChangeArrowheads="1"/>
          </p:cNvPicPr>
          <p:nvPr/>
        </p:nvPicPr>
        <p:blipFill>
          <a:blip r:embed="rId4" cstate="print"/>
          <a:srcRect/>
          <a:stretch>
            <a:fillRect/>
          </a:stretch>
        </p:blipFill>
        <p:spPr bwMode="auto">
          <a:xfrm>
            <a:off x="6875463" y="3357563"/>
            <a:ext cx="611187" cy="301625"/>
          </a:xfrm>
          <a:prstGeom prst="rect">
            <a:avLst/>
          </a:prstGeom>
          <a:noFill/>
          <a:ln w="9525">
            <a:noFill/>
            <a:miter lim="800000"/>
            <a:headEnd/>
            <a:tailEnd/>
          </a:ln>
          <a:effectLst/>
        </p:spPr>
      </p:pic>
      <p:pic>
        <p:nvPicPr>
          <p:cNvPr id="17418" name="Picture 3"/>
          <p:cNvPicPr>
            <a:picLocks noChangeAspect="1" noChangeArrowheads="1"/>
          </p:cNvPicPr>
          <p:nvPr/>
        </p:nvPicPr>
        <p:blipFill>
          <a:blip r:embed="rId3" cstate="print"/>
          <a:srcRect/>
          <a:stretch>
            <a:fillRect/>
          </a:stretch>
        </p:blipFill>
        <p:spPr bwMode="auto">
          <a:xfrm>
            <a:off x="6732588" y="3644900"/>
            <a:ext cx="611187" cy="293688"/>
          </a:xfrm>
          <a:prstGeom prst="rect">
            <a:avLst/>
          </a:prstGeom>
          <a:noFill/>
          <a:ln w="9525">
            <a:noFill/>
            <a:miter lim="800000"/>
            <a:headEnd/>
            <a:tailEnd/>
          </a:ln>
          <a:effectLst/>
        </p:spPr>
      </p:pic>
      <p:pic>
        <p:nvPicPr>
          <p:cNvPr id="17419" name="Picture 10"/>
          <p:cNvPicPr>
            <a:picLocks noChangeAspect="1" noChangeArrowheads="1"/>
          </p:cNvPicPr>
          <p:nvPr/>
        </p:nvPicPr>
        <p:blipFill>
          <a:blip r:embed="rId5" cstate="print"/>
          <a:srcRect/>
          <a:stretch>
            <a:fillRect/>
          </a:stretch>
        </p:blipFill>
        <p:spPr bwMode="auto">
          <a:xfrm>
            <a:off x="1187450" y="2708275"/>
            <a:ext cx="285750" cy="285750"/>
          </a:xfrm>
          <a:prstGeom prst="rect">
            <a:avLst/>
          </a:prstGeom>
          <a:noFill/>
          <a:ln w="9525">
            <a:noFill/>
            <a:miter lim="800000"/>
            <a:headEnd/>
            <a:tailEnd/>
          </a:ln>
          <a:effectLst/>
        </p:spPr>
      </p:pic>
      <p:pic>
        <p:nvPicPr>
          <p:cNvPr id="17420" name="Picture 11"/>
          <p:cNvPicPr>
            <a:picLocks noChangeAspect="1" noChangeArrowheads="1"/>
          </p:cNvPicPr>
          <p:nvPr/>
        </p:nvPicPr>
        <p:blipFill>
          <a:blip r:embed="rId6" cstate="print"/>
          <a:srcRect/>
          <a:stretch>
            <a:fillRect/>
          </a:stretch>
        </p:blipFill>
        <p:spPr bwMode="auto">
          <a:xfrm>
            <a:off x="1187450" y="3327400"/>
            <a:ext cx="28575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8435" name="18 CuadroTexto"/>
          <p:cNvSpPr txBox="1">
            <a:spLocks noChangeArrowheads="1"/>
          </p:cNvSpPr>
          <p:nvPr/>
        </p:nvSpPr>
        <p:spPr bwMode="auto">
          <a:xfrm>
            <a:off x="1256778" y="2420938"/>
            <a:ext cx="7203654" cy="1815882"/>
          </a:xfrm>
          <a:prstGeom prst="rect">
            <a:avLst/>
          </a:prstGeom>
          <a:noFill/>
          <a:ln w="9525">
            <a:noFill/>
            <a:miter lim="800000"/>
            <a:headEnd/>
            <a:tailEnd/>
          </a:ln>
        </p:spPr>
        <p:txBody>
          <a:bodyPr wrap="square">
            <a:spAutoFit/>
          </a:bodyPr>
          <a:lstStyle/>
          <a:p>
            <a:pPr algn="just"/>
            <a:r>
              <a:rPr lang="en-US" sz="1400" dirty="0"/>
              <a:t>Build a series circuit and a parallel circuit using the materials listed before as shown in the figure. Make sure the copper wire is connected tightly to the parts of the circuit, by using the pliers</a:t>
            </a:r>
            <a:r>
              <a:rPr lang="en-US" sz="1400" dirty="0" smtClean="0"/>
              <a:t>.</a:t>
            </a:r>
          </a:p>
          <a:p>
            <a:pPr algn="just"/>
            <a:endParaRPr lang="en-US" sz="1400" dirty="0"/>
          </a:p>
          <a:p>
            <a:pPr algn="just"/>
            <a:r>
              <a:rPr lang="en-US" sz="1400" dirty="0" smtClean="0"/>
              <a:t>Turn the series circuit on and start measuring. Record voltage of R</a:t>
            </a:r>
            <a:r>
              <a:rPr lang="en-US" sz="1400" baseline="-25000" dirty="0" smtClean="0"/>
              <a:t>1 </a:t>
            </a:r>
            <a:r>
              <a:rPr lang="en-US" sz="1400" dirty="0" smtClean="0"/>
              <a:t>(V</a:t>
            </a:r>
            <a:r>
              <a:rPr lang="en-US" sz="1400" baseline="-25000" dirty="0" smtClean="0"/>
              <a:t>1</a:t>
            </a:r>
            <a:r>
              <a:rPr lang="en-US" sz="1400" dirty="0" smtClean="0"/>
              <a:t>) by placing the electrodes at points A and B of the diagram. Once the measurement stabilizes, record the sample. If the voltage value turns out negative switch the electrodes, i.e. place the red electrode where the black electrode was connected and vice versa.</a:t>
            </a:r>
          </a:p>
          <a:p>
            <a:pPr algn="just"/>
            <a:endParaRPr lang="es-CL" sz="1400" dirty="0"/>
          </a:p>
        </p:txBody>
      </p:sp>
      <p:sp>
        <p:nvSpPr>
          <p:cNvPr id="13"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4" name="1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18438" name="Picture 4"/>
          <p:cNvPicPr>
            <a:picLocks noChangeAspect="1" noChangeArrowheads="1"/>
          </p:cNvPicPr>
          <p:nvPr/>
        </p:nvPicPr>
        <p:blipFill>
          <a:blip r:embed="rId3" cstate="print"/>
          <a:srcRect/>
          <a:stretch>
            <a:fillRect/>
          </a:stretch>
        </p:blipFill>
        <p:spPr bwMode="auto">
          <a:xfrm>
            <a:off x="899592" y="2438400"/>
            <a:ext cx="285750" cy="285750"/>
          </a:xfrm>
          <a:prstGeom prst="rect">
            <a:avLst/>
          </a:prstGeom>
          <a:noFill/>
          <a:ln w="9525">
            <a:noFill/>
            <a:miter lim="800000"/>
            <a:headEnd/>
            <a:tailEnd/>
          </a:ln>
          <a:effectLst/>
        </p:spPr>
      </p:pic>
      <p:pic>
        <p:nvPicPr>
          <p:cNvPr id="16" name="Picture 5"/>
          <p:cNvPicPr>
            <a:picLocks noChangeAspect="1" noChangeArrowheads="1"/>
          </p:cNvPicPr>
          <p:nvPr/>
        </p:nvPicPr>
        <p:blipFill>
          <a:blip r:embed="rId4" cstate="print"/>
          <a:srcRect/>
          <a:stretch>
            <a:fillRect/>
          </a:stretch>
        </p:blipFill>
        <p:spPr bwMode="auto">
          <a:xfrm>
            <a:off x="899592" y="3071242"/>
            <a:ext cx="285750" cy="285750"/>
          </a:xfrm>
          <a:prstGeom prst="rect">
            <a:avLst/>
          </a:prstGeom>
          <a:noFill/>
          <a:ln w="9525">
            <a:noFill/>
            <a:miter lim="800000"/>
            <a:headEnd/>
            <a:tailEnd/>
          </a:ln>
          <a:effectLst/>
        </p:spPr>
      </p:pic>
      <p:pic>
        <p:nvPicPr>
          <p:cNvPr id="17" name="2 Imagen"/>
          <p:cNvPicPr>
            <a:picLocks noChangeAspect="1"/>
          </p:cNvPicPr>
          <p:nvPr/>
        </p:nvPicPr>
        <p:blipFill>
          <a:blip r:embed="rId5" cstate="print"/>
          <a:srcRect l="4662" t="8424" r="6001" b="3200"/>
          <a:stretch>
            <a:fillRect/>
          </a:stretch>
        </p:blipFill>
        <p:spPr bwMode="auto">
          <a:xfrm>
            <a:off x="2555776" y="4149080"/>
            <a:ext cx="4446736" cy="2179474"/>
          </a:xfrm>
          <a:prstGeom prst="rect">
            <a:avLst/>
          </a:prstGeom>
          <a:noFill/>
          <a:ln w="9525">
            <a:noFill/>
            <a:miter lim="800000"/>
            <a:headEnd/>
            <a:tailEnd/>
          </a:ln>
        </p:spPr>
      </p:pic>
      <p:sp>
        <p:nvSpPr>
          <p:cNvPr id="18" name="11 Rectángulo"/>
          <p:cNvSpPr>
            <a:spLocks noChangeArrowheads="1"/>
          </p:cNvSpPr>
          <p:nvPr/>
        </p:nvSpPr>
        <p:spPr bwMode="auto">
          <a:xfrm>
            <a:off x="2195736" y="4221088"/>
            <a:ext cx="4470900" cy="307777"/>
          </a:xfrm>
          <a:prstGeom prst="rect">
            <a:avLst/>
          </a:prstGeom>
          <a:noFill/>
          <a:ln w="9525">
            <a:noFill/>
            <a:miter lim="800000"/>
            <a:headEnd/>
            <a:tailEnd/>
          </a:ln>
        </p:spPr>
        <p:txBody>
          <a:bodyPr wrap="square">
            <a:spAutoFit/>
          </a:bodyPr>
          <a:lstStyle/>
          <a:p>
            <a:r>
              <a:rPr lang="en-US" sz="1400" b="1" dirty="0"/>
              <a:t>Series circuit</a:t>
            </a:r>
            <a:endParaRPr lang="es-CL"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4" name="1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8" name="8 Rectángulo"/>
          <p:cNvSpPr>
            <a:spLocks noChangeArrowheads="1"/>
          </p:cNvSpPr>
          <p:nvPr/>
        </p:nvSpPr>
        <p:spPr bwMode="auto">
          <a:xfrm>
            <a:off x="2339752" y="3933056"/>
            <a:ext cx="5400675" cy="307975"/>
          </a:xfrm>
          <a:prstGeom prst="rect">
            <a:avLst/>
          </a:prstGeom>
          <a:noFill/>
          <a:ln w="9525">
            <a:noFill/>
            <a:miter lim="800000"/>
            <a:headEnd/>
            <a:tailEnd/>
          </a:ln>
        </p:spPr>
        <p:txBody>
          <a:bodyPr>
            <a:spAutoFit/>
          </a:bodyPr>
          <a:lstStyle/>
          <a:p>
            <a:r>
              <a:rPr lang="en-US" sz="1400" b="1" dirty="0"/>
              <a:t>Parallel circuit</a:t>
            </a:r>
            <a:endParaRPr lang="es-CL" sz="1400" b="1" dirty="0"/>
          </a:p>
        </p:txBody>
      </p:sp>
      <p:sp>
        <p:nvSpPr>
          <p:cNvPr id="9" name="8 Rectángulo"/>
          <p:cNvSpPr/>
          <p:nvPr/>
        </p:nvSpPr>
        <p:spPr>
          <a:xfrm>
            <a:off x="1331640" y="2348880"/>
            <a:ext cx="7128792" cy="1600438"/>
          </a:xfrm>
          <a:prstGeom prst="rect">
            <a:avLst/>
          </a:prstGeom>
        </p:spPr>
        <p:txBody>
          <a:bodyPr wrap="square">
            <a:spAutoFit/>
          </a:bodyPr>
          <a:lstStyle/>
          <a:p>
            <a:pPr algn="just"/>
            <a:r>
              <a:rPr lang="en-US" sz="1400" dirty="0" smtClean="0"/>
              <a:t>Repeat step 2 recording the voltage between points B and C (V</a:t>
            </a:r>
            <a:r>
              <a:rPr lang="en-US" sz="1400" baseline="-25000" dirty="0" smtClean="0"/>
              <a:t>2</a:t>
            </a:r>
            <a:r>
              <a:rPr lang="en-US" sz="1400" dirty="0" smtClean="0"/>
              <a:t>), between points C and D (V</a:t>
            </a:r>
            <a:r>
              <a:rPr lang="en-US" sz="1400" baseline="-25000" dirty="0" smtClean="0"/>
              <a:t>3</a:t>
            </a:r>
            <a:r>
              <a:rPr lang="en-US" sz="1400" dirty="0" smtClean="0"/>
              <a:t>), and between A and D (V</a:t>
            </a:r>
            <a:r>
              <a:rPr lang="en-US" sz="1400" baseline="-25000" dirty="0" smtClean="0"/>
              <a:t>T</a:t>
            </a:r>
            <a:r>
              <a:rPr lang="en-US" sz="1400" dirty="0" smtClean="0"/>
              <a:t>).</a:t>
            </a:r>
            <a:r>
              <a:rPr lang="es-CL" sz="1400" dirty="0" smtClean="0"/>
              <a:t> </a:t>
            </a:r>
            <a:r>
              <a:rPr lang="en-US" sz="1400" dirty="0" smtClean="0"/>
              <a:t>Once you have finished measuring voltage in the series circuit turn the switch off and turn the parallel circuit on.</a:t>
            </a:r>
          </a:p>
          <a:p>
            <a:pPr algn="just"/>
            <a:endParaRPr lang="en-US" sz="1400" dirty="0"/>
          </a:p>
          <a:p>
            <a:pPr algn="just"/>
            <a:r>
              <a:rPr lang="en-US" sz="1400" dirty="0" smtClean="0"/>
              <a:t>Record voltage between A and B (V</a:t>
            </a:r>
            <a:r>
              <a:rPr lang="en-US" sz="1400" baseline="-25000" dirty="0" smtClean="0"/>
              <a:t>1</a:t>
            </a:r>
            <a:r>
              <a:rPr lang="en-US" sz="1400" dirty="0" smtClean="0"/>
              <a:t>), C and D (V</a:t>
            </a:r>
            <a:r>
              <a:rPr lang="en-US" sz="1400" baseline="-25000" dirty="0" smtClean="0"/>
              <a:t>2</a:t>
            </a:r>
            <a:r>
              <a:rPr lang="en-US" sz="1400" dirty="0" smtClean="0"/>
              <a:t>), E and F (V</a:t>
            </a:r>
            <a:r>
              <a:rPr lang="en-US" sz="1400" baseline="-25000" dirty="0" smtClean="0"/>
              <a:t>3</a:t>
            </a:r>
            <a:r>
              <a:rPr lang="en-US" sz="1400" dirty="0" smtClean="0"/>
              <a:t>) and finally between G and H (V</a:t>
            </a:r>
            <a:r>
              <a:rPr lang="en-US" sz="1400" baseline="-25000" dirty="0" smtClean="0"/>
              <a:t>T</a:t>
            </a:r>
            <a:r>
              <a:rPr lang="en-US" sz="1400" dirty="0" smtClean="0"/>
              <a:t>). Once you have finished, stop recording.</a:t>
            </a:r>
          </a:p>
          <a:p>
            <a:pPr algn="just"/>
            <a:endParaRPr lang="en-US" sz="1400" dirty="0"/>
          </a:p>
        </p:txBody>
      </p:sp>
      <p:pic>
        <p:nvPicPr>
          <p:cNvPr id="11" name="Picture 7"/>
          <p:cNvPicPr>
            <a:picLocks noChangeAspect="1" noChangeArrowheads="1"/>
          </p:cNvPicPr>
          <p:nvPr/>
        </p:nvPicPr>
        <p:blipFill>
          <a:blip r:embed="rId2" cstate="print"/>
          <a:srcRect/>
          <a:stretch>
            <a:fillRect/>
          </a:stretch>
        </p:blipFill>
        <p:spPr bwMode="auto">
          <a:xfrm>
            <a:off x="899592" y="3212480"/>
            <a:ext cx="285750" cy="285750"/>
          </a:xfrm>
          <a:prstGeom prst="rect">
            <a:avLst/>
          </a:prstGeom>
          <a:noFill/>
          <a:ln w="9525">
            <a:noFill/>
            <a:miter lim="800000"/>
            <a:headEnd/>
            <a:tailEnd/>
          </a:ln>
          <a:effectLst/>
        </p:spPr>
      </p:pic>
      <p:pic>
        <p:nvPicPr>
          <p:cNvPr id="12" name="Picture 6"/>
          <p:cNvPicPr>
            <a:picLocks noChangeAspect="1" noChangeArrowheads="1"/>
          </p:cNvPicPr>
          <p:nvPr/>
        </p:nvPicPr>
        <p:blipFill>
          <a:blip r:embed="rId3" cstate="print"/>
          <a:srcRect/>
          <a:stretch>
            <a:fillRect/>
          </a:stretch>
        </p:blipFill>
        <p:spPr bwMode="auto">
          <a:xfrm>
            <a:off x="899592" y="2348880"/>
            <a:ext cx="285750" cy="285750"/>
          </a:xfrm>
          <a:prstGeom prst="rect">
            <a:avLst/>
          </a:prstGeom>
          <a:noFill/>
          <a:ln w="9525">
            <a:noFill/>
            <a:miter lim="800000"/>
            <a:headEnd/>
            <a:tailEnd/>
          </a:ln>
          <a:effectLst/>
        </p:spPr>
      </p:pic>
      <p:pic>
        <p:nvPicPr>
          <p:cNvPr id="17" name="6 Imagen"/>
          <p:cNvPicPr>
            <a:picLocks noChangeAspect="1"/>
          </p:cNvPicPr>
          <p:nvPr/>
        </p:nvPicPr>
        <p:blipFill>
          <a:blip r:embed="rId4" cstate="print"/>
          <a:srcRect/>
          <a:stretch>
            <a:fillRect/>
          </a:stretch>
        </p:blipFill>
        <p:spPr bwMode="auto">
          <a:xfrm>
            <a:off x="2411760" y="3573016"/>
            <a:ext cx="4608512" cy="3062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1" name="10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20489" name="Picture 2"/>
          <p:cNvPicPr>
            <a:picLocks noChangeAspect="1" noChangeArrowheads="1"/>
          </p:cNvPicPr>
          <p:nvPr/>
        </p:nvPicPr>
        <p:blipFill>
          <a:blip r:embed="rId3" cstate="print"/>
          <a:srcRect/>
          <a:stretch>
            <a:fillRect/>
          </a:stretch>
        </p:blipFill>
        <p:spPr bwMode="auto">
          <a:xfrm>
            <a:off x="1331640" y="2927226"/>
            <a:ext cx="285750" cy="285750"/>
          </a:xfrm>
          <a:prstGeom prst="rect">
            <a:avLst/>
          </a:prstGeom>
          <a:noFill/>
          <a:ln w="9525">
            <a:noFill/>
            <a:miter lim="800000"/>
            <a:headEnd/>
            <a:tailEnd/>
          </a:ln>
          <a:effectLst/>
        </p:spPr>
      </p:pic>
      <p:sp>
        <p:nvSpPr>
          <p:cNvPr id="12" name="14 Rectángulo"/>
          <p:cNvSpPr>
            <a:spLocks noChangeArrowheads="1"/>
          </p:cNvSpPr>
          <p:nvPr/>
        </p:nvSpPr>
        <p:spPr bwMode="auto">
          <a:xfrm>
            <a:off x="1692275" y="2852936"/>
            <a:ext cx="6192838" cy="2308324"/>
          </a:xfrm>
          <a:prstGeom prst="rect">
            <a:avLst/>
          </a:prstGeom>
          <a:noFill/>
          <a:ln w="9525">
            <a:noFill/>
            <a:miter lim="800000"/>
            <a:headEnd/>
            <a:tailEnd/>
          </a:ln>
        </p:spPr>
        <p:txBody>
          <a:bodyPr>
            <a:spAutoFit/>
          </a:bodyPr>
          <a:lstStyle/>
          <a:p>
            <a:pPr algn="just"/>
            <a:r>
              <a:rPr lang="en-US" sz="1400" dirty="0" smtClean="0"/>
              <a:t>Re-configure the sensor following the </a:t>
            </a:r>
            <a:r>
              <a:rPr lang="en-US" sz="1400" dirty="0" err="1" smtClean="0"/>
              <a:t>Labdisc</a:t>
            </a:r>
            <a:r>
              <a:rPr lang="en-US" sz="1400" dirty="0" smtClean="0"/>
              <a:t> configuration steps. Select the current sensor in step 4. Turn the series circuit on and record electric current at I</a:t>
            </a:r>
            <a:r>
              <a:rPr lang="en-US" sz="1400" baseline="-25000" dirty="0" smtClean="0"/>
              <a:t>1</a:t>
            </a:r>
            <a:r>
              <a:rPr lang="en-US" sz="1400" dirty="0" smtClean="0"/>
              <a:t>, I</a:t>
            </a:r>
            <a:r>
              <a:rPr lang="en-US" sz="1400" baseline="-25000" dirty="0" smtClean="0"/>
              <a:t>2</a:t>
            </a:r>
            <a:r>
              <a:rPr lang="en-US" sz="1400" dirty="0" smtClean="0"/>
              <a:t> and I</a:t>
            </a:r>
            <a:r>
              <a:rPr lang="en-US" sz="1400" baseline="-25000" dirty="0" smtClean="0"/>
              <a:t>3</a:t>
            </a:r>
            <a:r>
              <a:rPr lang="en-US" sz="1400" dirty="0" smtClean="0"/>
              <a:t>. Once you have finished, turn the </a:t>
            </a:r>
            <a:r>
              <a:rPr lang="en-US" sz="1400" dirty="0" err="1" smtClean="0"/>
              <a:t>Labdisc</a:t>
            </a:r>
            <a:r>
              <a:rPr lang="en-US" sz="1400" dirty="0" smtClean="0"/>
              <a:t> off.</a:t>
            </a:r>
          </a:p>
          <a:p>
            <a:pPr algn="just"/>
            <a:endParaRPr lang="en-US" sz="1600" dirty="0" smtClean="0"/>
          </a:p>
          <a:p>
            <a:pPr algn="just"/>
            <a:r>
              <a:rPr lang="en-US" sz="1400" dirty="0" smtClean="0"/>
              <a:t>Turn </a:t>
            </a:r>
            <a:r>
              <a:rPr lang="en-US" sz="1400" dirty="0"/>
              <a:t>the parallel circuit on and record current in I</a:t>
            </a:r>
            <a:r>
              <a:rPr lang="en-US" sz="1400" baseline="-25000" dirty="0"/>
              <a:t>1</a:t>
            </a:r>
            <a:r>
              <a:rPr lang="en-US" sz="1400" dirty="0"/>
              <a:t>, I</a:t>
            </a:r>
            <a:r>
              <a:rPr lang="en-US" sz="1400" baseline="-25000" dirty="0"/>
              <a:t>2</a:t>
            </a:r>
            <a:r>
              <a:rPr lang="en-US" sz="1400" dirty="0"/>
              <a:t> and I</a:t>
            </a:r>
            <a:r>
              <a:rPr lang="en-US" sz="1400" baseline="-25000" dirty="0"/>
              <a:t>3</a:t>
            </a:r>
            <a:r>
              <a:rPr lang="en-US" sz="1400" dirty="0"/>
              <a:t>. Once you have finished, turn the </a:t>
            </a:r>
            <a:r>
              <a:rPr lang="en-US" sz="1400" dirty="0" err="1"/>
              <a:t>Labdisc</a:t>
            </a:r>
            <a:r>
              <a:rPr lang="en-US" sz="1400" dirty="0"/>
              <a:t> off.</a:t>
            </a:r>
          </a:p>
          <a:p>
            <a:pPr algn="just"/>
            <a:endParaRPr lang="es-CL" sz="1600" dirty="0"/>
          </a:p>
          <a:p>
            <a:pPr algn="just"/>
            <a:r>
              <a:rPr lang="en-US" sz="1400" dirty="0"/>
              <a:t>Finally, observe what happens if you disconnect each load in both circuits. For </a:t>
            </a:r>
            <a:r>
              <a:rPr lang="en-US" sz="1400" dirty="0" smtClean="0"/>
              <a:t>example </a:t>
            </a:r>
            <a:r>
              <a:rPr lang="en-US" sz="1400" dirty="0"/>
              <a:t>disconnect R</a:t>
            </a:r>
            <a:r>
              <a:rPr lang="en-US" sz="1400" baseline="-25000" dirty="0"/>
              <a:t>1</a:t>
            </a:r>
            <a:r>
              <a:rPr lang="en-US" sz="1400" dirty="0"/>
              <a:t> and observe what happens. Repeat the observation with L</a:t>
            </a:r>
            <a:r>
              <a:rPr lang="en-US" sz="1400" baseline="-25000" dirty="0"/>
              <a:t>2</a:t>
            </a:r>
            <a:r>
              <a:rPr lang="en-US" sz="1400" dirty="0"/>
              <a:t> and L</a:t>
            </a:r>
            <a:r>
              <a:rPr lang="en-US" sz="1400" baseline="-25000" dirty="0"/>
              <a:t>3</a:t>
            </a:r>
            <a:r>
              <a:rPr lang="en-US" sz="1400" dirty="0"/>
              <a:t>.</a:t>
            </a:r>
            <a:endParaRPr lang="es-CL" sz="1400" dirty="0"/>
          </a:p>
        </p:txBody>
      </p:sp>
      <p:pic>
        <p:nvPicPr>
          <p:cNvPr id="13" name="Picture 3"/>
          <p:cNvPicPr>
            <a:picLocks noChangeAspect="1" noChangeArrowheads="1"/>
          </p:cNvPicPr>
          <p:nvPr/>
        </p:nvPicPr>
        <p:blipFill>
          <a:blip r:embed="rId4" cstate="print"/>
          <a:srcRect/>
          <a:stretch>
            <a:fillRect/>
          </a:stretch>
        </p:blipFill>
        <p:spPr bwMode="auto">
          <a:xfrm>
            <a:off x="1331640" y="3791322"/>
            <a:ext cx="285750" cy="285750"/>
          </a:xfrm>
          <a:prstGeom prst="rect">
            <a:avLst/>
          </a:prstGeom>
          <a:noFill/>
          <a:ln w="9525">
            <a:noFill/>
            <a:miter lim="800000"/>
            <a:headEnd/>
            <a:tailEnd/>
          </a:ln>
          <a:effectLst/>
        </p:spPr>
      </p:pic>
      <p:pic>
        <p:nvPicPr>
          <p:cNvPr id="14" name="Picture 4"/>
          <p:cNvPicPr>
            <a:picLocks noChangeAspect="1" noChangeArrowheads="1"/>
          </p:cNvPicPr>
          <p:nvPr/>
        </p:nvPicPr>
        <p:blipFill>
          <a:blip r:embed="rId5" cstate="print"/>
          <a:srcRect/>
          <a:stretch>
            <a:fillRect/>
          </a:stretch>
        </p:blipFill>
        <p:spPr bwMode="auto">
          <a:xfrm>
            <a:off x="1331640" y="4439394"/>
            <a:ext cx="28575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22531" name="22 CuadroTexto"/>
          <p:cNvSpPr txBox="1">
            <a:spLocks noChangeArrowheads="1"/>
          </p:cNvSpPr>
          <p:nvPr/>
        </p:nvSpPr>
        <p:spPr bwMode="auto">
          <a:xfrm>
            <a:off x="1476375" y="2767013"/>
            <a:ext cx="6624638" cy="2708275"/>
          </a:xfrm>
          <a:prstGeom prst="rect">
            <a:avLst/>
          </a:prstGeom>
          <a:noFill/>
          <a:ln w="9525">
            <a:noFill/>
            <a:miter lim="800000"/>
            <a:headEnd/>
            <a:tailEnd/>
          </a:ln>
        </p:spPr>
        <p:txBody>
          <a:bodyPr>
            <a:spAutoFit/>
          </a:bodyPr>
          <a:lstStyle/>
          <a:p>
            <a:pPr algn="just"/>
            <a:r>
              <a:rPr lang="en-US" sz="1400" dirty="0"/>
              <a:t>Connect the </a:t>
            </a:r>
            <a:r>
              <a:rPr lang="en-US" sz="1400" dirty="0" err="1"/>
              <a:t>Labdisc</a:t>
            </a:r>
            <a:r>
              <a:rPr lang="en-US" sz="1400" dirty="0"/>
              <a:t> to the computer using the USB communication cable or via the Bluetooth wireless communication channel.</a:t>
            </a:r>
          </a:p>
          <a:p>
            <a:pPr algn="just"/>
            <a:endParaRPr lang="es-CL" sz="1400" dirty="0"/>
          </a:p>
          <a:p>
            <a:pPr algn="just"/>
            <a:r>
              <a:rPr lang="en-US" sz="1400" dirty="0"/>
              <a:t>On the upper menu </a:t>
            </a:r>
            <a:r>
              <a:rPr lang="en-US" sz="1400" dirty="0" smtClean="0"/>
              <a:t>press the               </a:t>
            </a:r>
            <a:r>
              <a:rPr lang="en-US" sz="1400" dirty="0"/>
              <a:t>button and select            .</a:t>
            </a:r>
            <a:endParaRPr lang="es-CL" sz="1400" dirty="0"/>
          </a:p>
          <a:p>
            <a:pPr algn="just"/>
            <a:endParaRPr lang="en-US" sz="1600" dirty="0"/>
          </a:p>
          <a:p>
            <a:pPr algn="just"/>
            <a:r>
              <a:rPr lang="en-US" sz="1400" dirty="0"/>
              <a:t>Observe the graph displayed on the screen.</a:t>
            </a:r>
          </a:p>
          <a:p>
            <a:pPr algn="just"/>
            <a:endParaRPr lang="es-CL" sz="1400" dirty="0"/>
          </a:p>
          <a:p>
            <a:pPr algn="just"/>
            <a:r>
              <a:rPr lang="en-US" sz="1400" dirty="0"/>
              <a:t>Press the          button and write notes on the graph specifying the variable that was being measured in each vertical bar. Label the bars that belong to the parallel circuit and the ones that belong to the series circuit.</a:t>
            </a:r>
          </a:p>
          <a:p>
            <a:pPr algn="just"/>
            <a:endParaRPr lang="es-CL" sz="1400" dirty="0"/>
          </a:p>
          <a:p>
            <a:pPr algn="just"/>
            <a:r>
              <a:rPr lang="en-US" sz="1400" dirty="0"/>
              <a:t>Repeat the operation starting from step two, and select the last experiment.</a:t>
            </a:r>
            <a:endParaRPr lang="es-CL" sz="1400" dirty="0"/>
          </a:p>
        </p:txBody>
      </p:sp>
      <p:pic>
        <p:nvPicPr>
          <p:cNvPr id="22532" name="Picture 2"/>
          <p:cNvPicPr>
            <a:picLocks noChangeAspect="1" noChangeArrowheads="1"/>
          </p:cNvPicPr>
          <p:nvPr/>
        </p:nvPicPr>
        <p:blipFill>
          <a:blip r:embed="rId3" cstate="print"/>
          <a:srcRect/>
          <a:stretch>
            <a:fillRect/>
          </a:stretch>
        </p:blipFill>
        <p:spPr bwMode="auto">
          <a:xfrm>
            <a:off x="1117600" y="2781300"/>
            <a:ext cx="285750" cy="285750"/>
          </a:xfrm>
          <a:prstGeom prst="rect">
            <a:avLst/>
          </a:prstGeom>
          <a:noFill/>
          <a:ln w="9525">
            <a:noFill/>
            <a:miter lim="800000"/>
            <a:headEnd/>
            <a:tailEnd/>
          </a:ln>
          <a:effectLst/>
        </p:spPr>
      </p:pic>
      <p:pic>
        <p:nvPicPr>
          <p:cNvPr id="22533" name="Picture 3"/>
          <p:cNvPicPr>
            <a:picLocks noChangeAspect="1" noChangeArrowheads="1"/>
          </p:cNvPicPr>
          <p:nvPr/>
        </p:nvPicPr>
        <p:blipFill>
          <a:blip r:embed="rId4" cstate="print"/>
          <a:srcRect/>
          <a:stretch>
            <a:fillRect/>
          </a:stretch>
        </p:blipFill>
        <p:spPr bwMode="auto">
          <a:xfrm>
            <a:off x="1116013" y="3398838"/>
            <a:ext cx="285750" cy="285750"/>
          </a:xfrm>
          <a:prstGeom prst="rect">
            <a:avLst/>
          </a:prstGeom>
          <a:noFill/>
          <a:ln w="9525">
            <a:noFill/>
            <a:miter lim="800000"/>
            <a:headEnd/>
            <a:tailEnd/>
          </a:ln>
          <a:effectLst/>
        </p:spPr>
      </p:pic>
      <p:pic>
        <p:nvPicPr>
          <p:cNvPr id="22534" name="Picture 4"/>
          <p:cNvPicPr>
            <a:picLocks noChangeAspect="1" noChangeArrowheads="1"/>
          </p:cNvPicPr>
          <p:nvPr/>
        </p:nvPicPr>
        <p:blipFill>
          <a:blip r:embed="rId5" cstate="print"/>
          <a:srcRect/>
          <a:stretch>
            <a:fillRect/>
          </a:stretch>
        </p:blipFill>
        <p:spPr bwMode="auto">
          <a:xfrm>
            <a:off x="1116013" y="3863975"/>
            <a:ext cx="285750" cy="285750"/>
          </a:xfrm>
          <a:prstGeom prst="rect">
            <a:avLst/>
          </a:prstGeom>
          <a:noFill/>
          <a:ln w="9525">
            <a:noFill/>
            <a:miter lim="800000"/>
            <a:headEnd/>
            <a:tailEnd/>
          </a:ln>
          <a:effectLst/>
        </p:spPr>
      </p:pic>
      <p:sp>
        <p:nvSpPr>
          <p:cNvPr id="15"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6" name="15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22537" name="Picture 5"/>
          <p:cNvPicPr>
            <a:picLocks noChangeAspect="1" noChangeArrowheads="1"/>
          </p:cNvPicPr>
          <p:nvPr/>
        </p:nvPicPr>
        <p:blipFill>
          <a:blip r:embed="rId6" cstate="print"/>
          <a:srcRect/>
          <a:stretch>
            <a:fillRect/>
          </a:stretch>
        </p:blipFill>
        <p:spPr bwMode="auto">
          <a:xfrm>
            <a:off x="1117600" y="4292600"/>
            <a:ext cx="285750" cy="285750"/>
          </a:xfrm>
          <a:prstGeom prst="rect">
            <a:avLst/>
          </a:prstGeom>
          <a:noFill/>
          <a:ln w="9525">
            <a:noFill/>
            <a:miter lim="800000"/>
            <a:headEnd/>
            <a:tailEnd/>
          </a:ln>
          <a:effectLst/>
        </p:spPr>
      </p:pic>
      <p:pic>
        <p:nvPicPr>
          <p:cNvPr id="22538" name="Picture 6"/>
          <p:cNvPicPr>
            <a:picLocks noChangeAspect="1" noChangeArrowheads="1"/>
          </p:cNvPicPr>
          <p:nvPr/>
        </p:nvPicPr>
        <p:blipFill>
          <a:blip r:embed="rId7" cstate="print"/>
          <a:srcRect/>
          <a:stretch>
            <a:fillRect/>
          </a:stretch>
        </p:blipFill>
        <p:spPr bwMode="auto">
          <a:xfrm>
            <a:off x="1117600" y="5084763"/>
            <a:ext cx="285750" cy="285750"/>
          </a:xfrm>
          <a:prstGeom prst="rect">
            <a:avLst/>
          </a:prstGeom>
          <a:noFill/>
          <a:ln w="9525">
            <a:noFill/>
            <a:miter lim="800000"/>
            <a:headEnd/>
            <a:tailEnd/>
          </a:ln>
          <a:effectLst/>
        </p:spPr>
      </p:pic>
      <p:pic>
        <p:nvPicPr>
          <p:cNvPr id="22539" name="Picture 2"/>
          <p:cNvPicPr>
            <a:picLocks noChangeAspect="1" noChangeArrowheads="1"/>
          </p:cNvPicPr>
          <p:nvPr/>
        </p:nvPicPr>
        <p:blipFill>
          <a:blip r:embed="rId8" cstate="print"/>
          <a:srcRect/>
          <a:stretch>
            <a:fillRect/>
          </a:stretch>
        </p:blipFill>
        <p:spPr bwMode="auto">
          <a:xfrm>
            <a:off x="3707904" y="3356992"/>
            <a:ext cx="503237" cy="373062"/>
          </a:xfrm>
          <a:prstGeom prst="rect">
            <a:avLst/>
          </a:prstGeom>
          <a:noFill/>
          <a:ln w="9525">
            <a:noFill/>
            <a:miter lim="800000"/>
            <a:headEnd/>
            <a:tailEnd/>
          </a:ln>
          <a:effectLst/>
        </p:spPr>
      </p:pic>
      <p:pic>
        <p:nvPicPr>
          <p:cNvPr id="22540" name="Picture 4"/>
          <p:cNvPicPr>
            <a:picLocks noChangeAspect="1" noChangeArrowheads="1"/>
          </p:cNvPicPr>
          <p:nvPr/>
        </p:nvPicPr>
        <p:blipFill>
          <a:blip r:embed="rId9" cstate="print"/>
          <a:srcRect/>
          <a:stretch>
            <a:fillRect/>
          </a:stretch>
        </p:blipFill>
        <p:spPr bwMode="auto">
          <a:xfrm>
            <a:off x="2339975" y="4210050"/>
            <a:ext cx="431800" cy="371475"/>
          </a:xfrm>
          <a:prstGeom prst="rect">
            <a:avLst/>
          </a:prstGeom>
          <a:noFill/>
          <a:ln w="9525">
            <a:noFill/>
            <a:miter lim="800000"/>
            <a:headEnd/>
            <a:tailEnd/>
          </a:ln>
          <a:effectLst/>
        </p:spPr>
      </p:pic>
      <p:pic>
        <p:nvPicPr>
          <p:cNvPr id="22541" name="25 Imagen"/>
          <p:cNvPicPr>
            <a:picLocks noChangeAspect="1" noChangeArrowheads="1"/>
          </p:cNvPicPr>
          <p:nvPr/>
        </p:nvPicPr>
        <p:blipFill>
          <a:blip r:embed="rId10" cstate="print"/>
          <a:srcRect r="25000"/>
          <a:stretch>
            <a:fillRect/>
          </a:stretch>
        </p:blipFill>
        <p:spPr bwMode="auto">
          <a:xfrm>
            <a:off x="5580112" y="3356992"/>
            <a:ext cx="431800"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grpSp>
        <p:nvGrpSpPr>
          <p:cNvPr id="23555" name="1 Grupo"/>
          <p:cNvGrpSpPr>
            <a:grpSpLocks/>
          </p:cNvGrpSpPr>
          <p:nvPr/>
        </p:nvGrpSpPr>
        <p:grpSpPr bwMode="auto">
          <a:xfrm>
            <a:off x="1133475" y="2509838"/>
            <a:ext cx="6851650" cy="774700"/>
            <a:chOff x="1132910" y="2254524"/>
            <a:chExt cx="6852488" cy="775497"/>
          </a:xfrm>
        </p:grpSpPr>
        <p:pic>
          <p:nvPicPr>
            <p:cNvPr id="23567" name="5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556" name="12 Grupo"/>
          <p:cNvGrpSpPr>
            <a:grpSpLocks/>
          </p:cNvGrpSpPr>
          <p:nvPr/>
        </p:nvGrpSpPr>
        <p:grpSpPr bwMode="auto">
          <a:xfrm>
            <a:off x="1116013" y="3589338"/>
            <a:ext cx="6851650" cy="776287"/>
            <a:chOff x="1132910" y="2254524"/>
            <a:chExt cx="6852488" cy="775497"/>
          </a:xfrm>
        </p:grpSpPr>
        <p:pic>
          <p:nvPicPr>
            <p:cNvPr id="23565" name="13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57" name="22 CuadroTexto"/>
          <p:cNvSpPr txBox="1">
            <a:spLocks noChangeArrowheads="1"/>
          </p:cNvSpPr>
          <p:nvPr/>
        </p:nvSpPr>
        <p:spPr bwMode="auto">
          <a:xfrm>
            <a:off x="1476375" y="3789363"/>
            <a:ext cx="6408738" cy="522287"/>
          </a:xfrm>
          <a:prstGeom prst="rect">
            <a:avLst/>
          </a:prstGeom>
          <a:noFill/>
          <a:ln w="9525">
            <a:noFill/>
            <a:miter lim="800000"/>
            <a:headEnd/>
            <a:tailEnd/>
          </a:ln>
        </p:spPr>
        <p:txBody>
          <a:bodyPr>
            <a:spAutoFit/>
          </a:bodyPr>
          <a:lstStyle/>
          <a:p>
            <a:r>
              <a:rPr lang="en-US" sz="1400" b="1"/>
              <a:t>Can you see the relationship between electric voltage and current represented on the graph?</a:t>
            </a:r>
            <a:endParaRPr lang="es-CL" sz="1400"/>
          </a:p>
        </p:txBody>
      </p:sp>
      <p:sp>
        <p:nvSpPr>
          <p:cNvPr id="23558" name="23 CuadroTexto"/>
          <p:cNvSpPr txBox="1">
            <a:spLocks noChangeArrowheads="1"/>
          </p:cNvSpPr>
          <p:nvPr/>
        </p:nvSpPr>
        <p:spPr bwMode="auto">
          <a:xfrm>
            <a:off x="1619250" y="2781300"/>
            <a:ext cx="5969000" cy="307975"/>
          </a:xfrm>
          <a:prstGeom prst="rect">
            <a:avLst/>
          </a:prstGeom>
          <a:noFill/>
          <a:ln w="9525">
            <a:noFill/>
            <a:miter lim="800000"/>
            <a:headEnd/>
            <a:tailEnd/>
          </a:ln>
        </p:spPr>
        <p:txBody>
          <a:bodyPr>
            <a:spAutoFit/>
          </a:bodyPr>
          <a:lstStyle/>
          <a:p>
            <a:r>
              <a:rPr lang="en-US" sz="1400" b="1"/>
              <a:t>How do the results relate to your initial hypothesis? Explain</a:t>
            </a:r>
            <a:endParaRPr lang="es-CL" sz="1400"/>
          </a:p>
        </p:txBody>
      </p:sp>
      <p:sp>
        <p:nvSpPr>
          <p:cNvPr id="16"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7" name="16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grpSp>
        <p:nvGrpSpPr>
          <p:cNvPr id="23561" name="18 Grupo"/>
          <p:cNvGrpSpPr>
            <a:grpSpLocks/>
          </p:cNvGrpSpPr>
          <p:nvPr/>
        </p:nvGrpSpPr>
        <p:grpSpPr bwMode="auto">
          <a:xfrm>
            <a:off x="1116013" y="4597400"/>
            <a:ext cx="6851650" cy="776288"/>
            <a:chOff x="1132910" y="2254524"/>
            <a:chExt cx="6852488" cy="775497"/>
          </a:xfrm>
        </p:grpSpPr>
        <p:pic>
          <p:nvPicPr>
            <p:cNvPr id="23563" name="19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62" name="21 CuadroTexto"/>
          <p:cNvSpPr txBox="1">
            <a:spLocks noChangeArrowheads="1"/>
          </p:cNvSpPr>
          <p:nvPr/>
        </p:nvSpPr>
        <p:spPr bwMode="auto">
          <a:xfrm>
            <a:off x="1476375" y="4849813"/>
            <a:ext cx="6408738" cy="307975"/>
          </a:xfrm>
          <a:prstGeom prst="rect">
            <a:avLst/>
          </a:prstGeom>
          <a:noFill/>
          <a:ln w="9525">
            <a:noFill/>
            <a:miter lim="800000"/>
            <a:headEnd/>
            <a:tailEnd/>
          </a:ln>
        </p:spPr>
        <p:txBody>
          <a:bodyPr>
            <a:spAutoFit/>
          </a:bodyPr>
          <a:lstStyle/>
          <a:p>
            <a:r>
              <a:rPr lang="en-US" sz="1400" b="1"/>
              <a:t>What happened in the series and parallel circuits once you disconnected a load?</a:t>
            </a:r>
            <a:endParaRPr lang="es-CL"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518815" y="3284909"/>
            <a:ext cx="6005513" cy="792163"/>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5" name="4 Rectángulo redondeado"/>
          <p:cNvSpPr/>
          <p:nvPr/>
        </p:nvSpPr>
        <p:spPr>
          <a:xfrm>
            <a:off x="1518815" y="2781102"/>
            <a:ext cx="6005513" cy="122396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4"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5125" name="2 CuadroTexto"/>
          <p:cNvSpPr txBox="1">
            <a:spLocks noChangeArrowheads="1"/>
          </p:cNvSpPr>
          <p:nvPr/>
        </p:nvSpPr>
        <p:spPr bwMode="auto">
          <a:xfrm>
            <a:off x="1691680" y="2928739"/>
            <a:ext cx="5692775" cy="1076325"/>
          </a:xfrm>
          <a:prstGeom prst="rect">
            <a:avLst/>
          </a:prstGeom>
          <a:noFill/>
          <a:ln w="9525">
            <a:noFill/>
            <a:miter lim="800000"/>
            <a:headEnd/>
            <a:tailEnd/>
          </a:ln>
        </p:spPr>
        <p:txBody>
          <a:bodyPr>
            <a:spAutoFit/>
          </a:bodyPr>
          <a:lstStyle/>
          <a:p>
            <a:pPr algn="just"/>
            <a:r>
              <a:rPr lang="en-US" sz="1600"/>
              <a:t>The purpose of this activity is to explore Ohm´s Law in parallel and series circuits, to create a hypothesis. The hypothesis will be tested during an experiential activity using the Labdisc current and voltage sensors.</a:t>
            </a:r>
            <a:endParaRPr lang="en-US" sz="1600" baseline="30000"/>
          </a:p>
        </p:txBody>
      </p:sp>
      <p:sp>
        <p:nvSpPr>
          <p:cNvPr id="10"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1" name="10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2 Subtítulo"/>
          <p:cNvSpPr txBox="1">
            <a:spLocks/>
          </p:cNvSpPr>
          <p:nvPr/>
        </p:nvSpPr>
        <p:spPr bwMode="auto">
          <a:xfrm>
            <a:off x="5651500" y="1844675"/>
            <a:ext cx="3571875" cy="414338"/>
          </a:xfrm>
          <a:prstGeom prst="rect">
            <a:avLst/>
          </a:prstGeom>
          <a:noFill/>
          <a:ln w="9525">
            <a:noFill/>
            <a:miter lim="800000"/>
            <a:headEnd/>
            <a:tailEnd/>
          </a:ln>
        </p:spPr>
        <p:txBody>
          <a:bodyPr/>
          <a:lstStyle/>
          <a:p>
            <a:pPr>
              <a:spcBef>
                <a:spcPct val="20000"/>
              </a:spcBef>
              <a:buFont typeface="Arial" charset="0"/>
              <a:buNone/>
            </a:pPr>
            <a:r>
              <a:rPr lang="es-ES_tradnl" sz="2400" b="1" baseline="30000">
                <a:solidFill>
                  <a:srgbClr val="FFFFFF"/>
                </a:solidFill>
              </a:rPr>
              <a:t>Results and analysis</a:t>
            </a:r>
          </a:p>
          <a:p>
            <a:pPr>
              <a:spcBef>
                <a:spcPct val="20000"/>
              </a:spcBef>
              <a:buFont typeface="Arial" charset="0"/>
              <a:buNone/>
            </a:pPr>
            <a:endParaRPr lang="es-ES_tradnl" sz="2400" b="1" baseline="30000">
              <a:solidFill>
                <a:srgbClr val="FFFFFF"/>
              </a:solidFill>
            </a:endParaRPr>
          </a:p>
          <a:p>
            <a:pPr>
              <a:spcBef>
                <a:spcPct val="20000"/>
              </a:spcBef>
              <a:buFont typeface="Arial" charset="0"/>
              <a:buNone/>
            </a:pPr>
            <a:endParaRPr lang="es-ES_tradnl" sz="2400" b="1" baseline="30000">
              <a:solidFill>
                <a:srgbClr val="FFFFFF"/>
              </a:solidFill>
            </a:endParaRPr>
          </a:p>
          <a:p>
            <a:pPr>
              <a:spcBef>
                <a:spcPct val="20000"/>
              </a:spcBef>
              <a:buFont typeface="Arial" charset="0"/>
              <a:buNone/>
            </a:pPr>
            <a:endParaRPr lang="es-ES_tradnl" sz="2000" b="1" baseline="30000">
              <a:solidFill>
                <a:srgbClr val="FFFFFF"/>
              </a:solidFill>
              <a:latin typeface="Frutiger 45 Light" pitchFamily="34" charset="0"/>
            </a:endParaRPr>
          </a:p>
        </p:txBody>
      </p:sp>
      <p:sp>
        <p:nvSpPr>
          <p:cNvPr id="24579" name="21 CuadroTexto"/>
          <p:cNvSpPr txBox="1">
            <a:spLocks noChangeArrowheads="1"/>
          </p:cNvSpPr>
          <p:nvPr/>
        </p:nvSpPr>
        <p:spPr bwMode="auto">
          <a:xfrm>
            <a:off x="1555750" y="2401888"/>
            <a:ext cx="6545263" cy="306387"/>
          </a:xfrm>
          <a:prstGeom prst="rect">
            <a:avLst/>
          </a:prstGeom>
          <a:noFill/>
          <a:ln w="9525">
            <a:noFill/>
            <a:miter lim="800000"/>
            <a:headEnd/>
            <a:tailEnd/>
          </a:ln>
        </p:spPr>
        <p:txBody>
          <a:bodyPr>
            <a:spAutoFit/>
          </a:bodyPr>
          <a:lstStyle/>
          <a:p>
            <a:r>
              <a:rPr lang="en-US" sz="1400">
                <a:solidFill>
                  <a:srgbClr val="F7B047"/>
                </a:solidFill>
              </a:rPr>
              <a:t>The graph below should be similar to the one the students came up with. </a:t>
            </a:r>
            <a:endParaRPr lang="es-CL" sz="1400">
              <a:solidFill>
                <a:srgbClr val="F7B047"/>
              </a:solidFill>
            </a:endParaRPr>
          </a:p>
        </p:txBody>
      </p:sp>
      <p:sp>
        <p:nvSpPr>
          <p:cNvPr id="27" name="26 Rectángulo redondeado"/>
          <p:cNvSpPr/>
          <p:nvPr/>
        </p:nvSpPr>
        <p:spPr>
          <a:xfrm>
            <a:off x="1403350" y="2349500"/>
            <a:ext cx="6581775" cy="431800"/>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sp>
        <p:nvSpPr>
          <p:cNvPr id="24581" name="2 Subtítulo"/>
          <p:cNvSpPr txBox="1">
            <a:spLocks/>
          </p:cNvSpPr>
          <p:nvPr/>
        </p:nvSpPr>
        <p:spPr bwMode="auto">
          <a:xfrm>
            <a:off x="5364163" y="1052513"/>
            <a:ext cx="4211637" cy="576262"/>
          </a:xfrm>
          <a:prstGeom prst="rect">
            <a:avLst/>
          </a:prstGeom>
          <a:noFill/>
          <a:ln w="9525">
            <a:noFill/>
            <a:miter lim="800000"/>
            <a:headEnd/>
            <a:tailEnd/>
          </a:ln>
        </p:spPr>
        <p:txBody>
          <a:bodyPr/>
          <a:lstStyle/>
          <a:p>
            <a:pPr marL="342900" indent="-342900">
              <a:spcBef>
                <a:spcPct val="20000"/>
              </a:spcBef>
            </a:pPr>
            <a:r>
              <a:rPr lang="en-US" b="1">
                <a:solidFill>
                  <a:srgbClr val="FFFFFF"/>
                </a:solidFill>
              </a:rPr>
              <a:t>How does an electrical circuit work?</a:t>
            </a:r>
            <a:endParaRPr lang="es-ES_tradnl" baseline="30000">
              <a:solidFill>
                <a:srgbClr val="FFFFFF"/>
              </a:solidFill>
              <a:latin typeface="Frutiger 55 Roman" pitchFamily="34" charset="0"/>
            </a:endParaRPr>
          </a:p>
        </p:txBody>
      </p:sp>
      <p:sp>
        <p:nvSpPr>
          <p:cNvPr id="24582" name="8 CuadroTexto"/>
          <p:cNvSpPr txBox="1">
            <a:spLocks noChangeArrowheads="1"/>
          </p:cNvSpPr>
          <p:nvPr/>
        </p:nvSpPr>
        <p:spPr bwMode="auto">
          <a:xfrm>
            <a:off x="5364163" y="1484313"/>
            <a:ext cx="3455987" cy="277812"/>
          </a:xfrm>
          <a:prstGeom prst="rect">
            <a:avLst/>
          </a:prstGeom>
          <a:noFill/>
          <a:ln w="9525">
            <a:noFill/>
            <a:miter lim="800000"/>
            <a:headEnd/>
            <a:tailEnd/>
          </a:ln>
        </p:spPr>
        <p:txBody>
          <a:bodyPr>
            <a:spAutoFit/>
          </a:bodyPr>
          <a:lstStyle/>
          <a:p>
            <a:r>
              <a:rPr lang="en-US" sz="1200">
                <a:solidFill>
                  <a:srgbClr val="595959"/>
                </a:solidFill>
              </a:rPr>
              <a:t>Exploring Ohm’s Law in parallel and series circuits</a:t>
            </a:r>
            <a:endParaRPr lang="es-CL" sz="1200">
              <a:solidFill>
                <a:srgbClr val="595959"/>
              </a:solidFill>
            </a:endParaRPr>
          </a:p>
        </p:txBody>
      </p:sp>
      <p:pic>
        <p:nvPicPr>
          <p:cNvPr id="24583" name="Picture 1"/>
          <p:cNvPicPr>
            <a:picLocks noChangeAspect="1" noChangeArrowheads="1"/>
          </p:cNvPicPr>
          <p:nvPr/>
        </p:nvPicPr>
        <p:blipFill>
          <a:blip r:embed="rId3" cstate="print"/>
          <a:srcRect r="25806"/>
          <a:stretch>
            <a:fillRect/>
          </a:stretch>
        </p:blipFill>
        <p:spPr bwMode="auto">
          <a:xfrm>
            <a:off x="1738313" y="2924175"/>
            <a:ext cx="5675312"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25603" name="21 CuadroTexto"/>
          <p:cNvSpPr txBox="1">
            <a:spLocks noChangeArrowheads="1"/>
          </p:cNvSpPr>
          <p:nvPr/>
        </p:nvSpPr>
        <p:spPr bwMode="auto">
          <a:xfrm>
            <a:off x="1555750" y="2401888"/>
            <a:ext cx="6545263" cy="306387"/>
          </a:xfrm>
          <a:prstGeom prst="rect">
            <a:avLst/>
          </a:prstGeom>
          <a:noFill/>
          <a:ln w="9525">
            <a:noFill/>
            <a:miter lim="800000"/>
            <a:headEnd/>
            <a:tailEnd/>
          </a:ln>
        </p:spPr>
        <p:txBody>
          <a:bodyPr>
            <a:spAutoFit/>
          </a:bodyPr>
          <a:lstStyle/>
          <a:p>
            <a:r>
              <a:rPr lang="en-US" sz="1400">
                <a:solidFill>
                  <a:srgbClr val="F7B047"/>
                </a:solidFill>
              </a:rPr>
              <a:t>The graph below should be similar to the one the students came up with. </a:t>
            </a:r>
            <a:endParaRPr lang="es-CL" sz="1400">
              <a:solidFill>
                <a:srgbClr val="F7B047"/>
              </a:solidFill>
            </a:endParaRPr>
          </a:p>
        </p:txBody>
      </p:sp>
      <p:sp>
        <p:nvSpPr>
          <p:cNvPr id="12" name="11 Rectángulo redondeado"/>
          <p:cNvSpPr/>
          <p:nvPr/>
        </p:nvSpPr>
        <p:spPr>
          <a:xfrm>
            <a:off x="1403350" y="2349500"/>
            <a:ext cx="6581775" cy="431800"/>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sp>
        <p:nvSpPr>
          <p:cNvPr id="13"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4" name="1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25607" name="Picture 2"/>
          <p:cNvPicPr>
            <a:picLocks noChangeAspect="1" noChangeArrowheads="1"/>
          </p:cNvPicPr>
          <p:nvPr/>
        </p:nvPicPr>
        <p:blipFill>
          <a:blip r:embed="rId3" cstate="print"/>
          <a:srcRect r="35294"/>
          <a:stretch>
            <a:fillRect/>
          </a:stretch>
        </p:blipFill>
        <p:spPr bwMode="auto">
          <a:xfrm>
            <a:off x="1908175" y="2924944"/>
            <a:ext cx="535940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266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3" name="13 CuadroTexto"/>
          <p:cNvSpPr txBox="1">
            <a:spLocks noChangeArrowheads="1"/>
          </p:cNvSpPr>
          <p:nvPr/>
        </p:nvSpPr>
        <p:spPr bwMode="auto">
          <a:xfrm>
            <a:off x="1187450" y="2205038"/>
            <a:ext cx="7129463" cy="3754437"/>
          </a:xfrm>
          <a:prstGeom prst="rect">
            <a:avLst/>
          </a:prstGeom>
          <a:noFill/>
          <a:ln w="9525">
            <a:noFill/>
            <a:miter lim="800000"/>
            <a:headEnd/>
            <a:tailEnd/>
          </a:ln>
        </p:spPr>
        <p:txBody>
          <a:bodyPr>
            <a:spAutoFit/>
          </a:bodyPr>
          <a:lstStyle/>
          <a:p>
            <a:r>
              <a:rPr lang="en-US" sz="1400"/>
              <a:t>In case you need it, use the following formula to calculate the percentage error:</a:t>
            </a:r>
          </a:p>
          <a:p>
            <a:endParaRPr lang="en-US" sz="1400"/>
          </a:p>
          <a:p>
            <a:endParaRPr lang="en-US" sz="1400"/>
          </a:p>
          <a:p>
            <a:endParaRPr lang="es-CL" sz="1400"/>
          </a:p>
          <a:p>
            <a:endParaRPr lang="en-US" sz="800" b="1"/>
          </a:p>
          <a:p>
            <a:r>
              <a:rPr lang="en-US" sz="1400" b="1"/>
              <a:t>Calculate the percentage error for the experimental value of the total voltage in the series and parallel circuit. Remember that the theoretical value is equal to the voltage value labeled on the battery.</a:t>
            </a:r>
          </a:p>
          <a:p>
            <a:endParaRPr lang="es-CL" sz="1400"/>
          </a:p>
          <a:p>
            <a:r>
              <a:rPr lang="en-US" sz="1400"/>
              <a:t>Students should compare their experimental values to the theoretical values and calculate the percentage error. Next we present the problem’s solution:</a:t>
            </a:r>
            <a:endParaRPr lang="es-CL" sz="1400"/>
          </a:p>
          <a:p>
            <a:endParaRPr lang="en-US" sz="1400" b="1"/>
          </a:p>
          <a:p>
            <a:r>
              <a:rPr lang="en-US" sz="1400" b="1"/>
              <a:t>Series electric circuit</a:t>
            </a:r>
          </a:p>
          <a:p>
            <a:endParaRPr lang="es-CL" sz="1400"/>
          </a:p>
          <a:p>
            <a:endParaRPr lang="en-US" sz="1400" b="1"/>
          </a:p>
          <a:p>
            <a:endParaRPr lang="en-US" sz="1400" b="1"/>
          </a:p>
          <a:p>
            <a:r>
              <a:rPr lang="en-US" sz="1400" b="1"/>
              <a:t>Parallel electric circuit</a:t>
            </a:r>
            <a:endParaRPr lang="es-CL" sz="1400"/>
          </a:p>
        </p:txBody>
      </p:sp>
      <p:sp>
        <p:nvSpPr>
          <p:cNvPr id="266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 name="2 Rectángulo"/>
          <p:cNvSpPr>
            <a:spLocks noRot="1" noChangeAspect="1" noMove="1" noResize="1" noEditPoints="1" noAdjustHandles="1" noChangeArrowheads="1" noChangeShapeType="1" noTextEdit="1"/>
          </p:cNvSpPr>
          <p:nvPr/>
        </p:nvSpPr>
        <p:spPr>
          <a:xfrm>
            <a:off x="1619672" y="2639549"/>
            <a:ext cx="5688632" cy="501419"/>
          </a:xfrm>
          <a:prstGeom prst="rect">
            <a:avLst/>
          </a:prstGeom>
          <a:blipFill rotWithShape="1">
            <a:blip r:embed="rId2" cstate="print"/>
            <a:stretch>
              <a:fillRect b="-2439"/>
            </a:stretch>
          </a:blipFill>
        </p:spPr>
        <p:txBody>
          <a:bodyPr/>
          <a:lstStyle/>
          <a:p>
            <a:r>
              <a:rPr lang="es-CL">
                <a:noFill/>
              </a:rPr>
              <a:t> </a:t>
            </a:r>
          </a:p>
        </p:txBody>
      </p:sp>
      <p:sp>
        <p:nvSpPr>
          <p:cNvPr id="4" name="3 Rectángulo"/>
          <p:cNvSpPr>
            <a:spLocks noRot="1" noChangeAspect="1" noMove="1" noResize="1" noEditPoints="1" noAdjustHandles="1" noChangeArrowheads="1" noChangeShapeType="1" noTextEdit="1"/>
          </p:cNvSpPr>
          <p:nvPr/>
        </p:nvSpPr>
        <p:spPr>
          <a:xfrm>
            <a:off x="2843808" y="4941168"/>
            <a:ext cx="3409908" cy="524246"/>
          </a:xfrm>
          <a:prstGeom prst="rect">
            <a:avLst/>
          </a:prstGeom>
          <a:blipFill rotWithShape="1">
            <a:blip r:embed="rId3" cstate="print"/>
            <a:stretch>
              <a:fillRect/>
            </a:stretch>
          </a:blipFill>
        </p:spPr>
        <p:txBody>
          <a:bodyPr/>
          <a:lstStyle/>
          <a:p>
            <a:r>
              <a:rPr lang="es-CL">
                <a:noFill/>
              </a:rPr>
              <a:t> </a:t>
            </a:r>
          </a:p>
        </p:txBody>
      </p:sp>
      <p:sp>
        <p:nvSpPr>
          <p:cNvPr id="5" name="4 Rectángulo"/>
          <p:cNvSpPr>
            <a:spLocks noRot="1" noChangeAspect="1" noMove="1" noResize="1" noEditPoints="1" noAdjustHandles="1" noChangeArrowheads="1" noChangeShapeType="1" noTextEdit="1"/>
          </p:cNvSpPr>
          <p:nvPr/>
        </p:nvSpPr>
        <p:spPr>
          <a:xfrm>
            <a:off x="2838734" y="5857082"/>
            <a:ext cx="3605474" cy="524246"/>
          </a:xfrm>
          <a:prstGeom prst="rect">
            <a:avLst/>
          </a:prstGeom>
          <a:blipFill rotWithShape="1">
            <a:blip r:embed="rId4" cstate="print"/>
            <a:stretch>
              <a:fillRect/>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276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8" name="16 CuadroTexto"/>
          <p:cNvSpPr txBox="1">
            <a:spLocks noChangeArrowheads="1"/>
          </p:cNvSpPr>
          <p:nvPr/>
        </p:nvSpPr>
        <p:spPr bwMode="auto">
          <a:xfrm>
            <a:off x="1187450" y="2420938"/>
            <a:ext cx="7129463" cy="2892425"/>
          </a:xfrm>
          <a:prstGeom prst="rect">
            <a:avLst/>
          </a:prstGeom>
          <a:noFill/>
          <a:ln w="9525">
            <a:noFill/>
            <a:miter lim="800000"/>
            <a:headEnd/>
            <a:tailEnd/>
          </a:ln>
        </p:spPr>
        <p:txBody>
          <a:bodyPr>
            <a:spAutoFit/>
          </a:bodyPr>
          <a:lstStyle/>
          <a:p>
            <a:r>
              <a:rPr lang="en-US" sz="1400" b="1"/>
              <a:t>Use the information displayed on the chart and the one provided in the theoretical framework to calculate the total electric current in both circuits.</a:t>
            </a:r>
          </a:p>
          <a:p>
            <a:endParaRPr lang="es-CL" sz="1400"/>
          </a:p>
          <a:p>
            <a:r>
              <a:rPr lang="en-US" sz="1400"/>
              <a:t>Students should use their results and the information presented in the theoretical background to calculate total electric current (I</a:t>
            </a:r>
            <a:r>
              <a:rPr lang="en-US" sz="1400" baseline="-25000"/>
              <a:t>T</a:t>
            </a:r>
            <a:r>
              <a:rPr lang="en-US" sz="1400"/>
              <a:t>). To calculate total electric current in the series circuit we took the average of three points. </a:t>
            </a:r>
          </a:p>
          <a:p>
            <a:endParaRPr lang="es-CL" sz="1400"/>
          </a:p>
          <a:p>
            <a:r>
              <a:rPr lang="en-US" sz="1400" b="1"/>
              <a:t>Series electric circuit</a:t>
            </a:r>
            <a:endParaRPr lang="es-CL" sz="1400"/>
          </a:p>
          <a:p>
            <a:endParaRPr lang="en-US" sz="1400" b="1"/>
          </a:p>
          <a:p>
            <a:endParaRPr lang="en-US" sz="1400" b="1"/>
          </a:p>
          <a:p>
            <a:endParaRPr lang="en-US" sz="1400" b="1"/>
          </a:p>
          <a:p>
            <a:endParaRPr lang="en-US" sz="1400" b="1"/>
          </a:p>
          <a:p>
            <a:r>
              <a:rPr lang="en-US" sz="1400" b="1"/>
              <a:t>Parallel electric circuit</a:t>
            </a:r>
            <a:endParaRPr lang="es-CL" sz="1400"/>
          </a:p>
        </p:txBody>
      </p:sp>
      <p:sp>
        <p:nvSpPr>
          <p:cNvPr id="276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2286000" y="4293096"/>
            <a:ext cx="4572000" cy="501419"/>
          </a:xfrm>
          <a:prstGeom prst="rect">
            <a:avLst/>
          </a:prstGeom>
          <a:blipFill rotWithShape="1">
            <a:blip r:embed="rId2" cstate="print"/>
            <a:stretch>
              <a:fillRect/>
            </a:stretch>
          </a:blipFill>
        </p:spPr>
        <p:txBody>
          <a:bodyPr/>
          <a:lstStyle/>
          <a:p>
            <a:r>
              <a:rPr lang="es-CL">
                <a:noFill/>
              </a:rPr>
              <a:t> </a:t>
            </a:r>
          </a:p>
        </p:txBody>
      </p:sp>
      <p:sp>
        <p:nvSpPr>
          <p:cNvPr id="3" name="2 Rectángulo"/>
          <p:cNvSpPr>
            <a:spLocks noRot="1" noChangeAspect="1" noMove="1" noResize="1" noEditPoints="1" noAdjustHandles="1" noChangeArrowheads="1" noChangeShapeType="1" noTextEdit="1"/>
          </p:cNvSpPr>
          <p:nvPr/>
        </p:nvSpPr>
        <p:spPr>
          <a:xfrm>
            <a:off x="2771800" y="5517232"/>
            <a:ext cx="3628942" cy="307777"/>
          </a:xfrm>
          <a:prstGeom prst="rect">
            <a:avLst/>
          </a:prstGeom>
          <a:blipFill rotWithShape="1">
            <a:blip r:embed="rId3" cstate="print"/>
            <a:stretch>
              <a:fillRect/>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28677" name="12 Imagen"/>
          <p:cNvPicPr>
            <a:picLocks noChangeAspect="1"/>
          </p:cNvPicPr>
          <p:nvPr/>
        </p:nvPicPr>
        <p:blipFill>
          <a:blip r:embed="rId2" cstate="print"/>
          <a:srcRect/>
          <a:stretch>
            <a:fillRect/>
          </a:stretch>
        </p:blipFill>
        <p:spPr bwMode="auto">
          <a:xfrm>
            <a:off x="1187450" y="2287588"/>
            <a:ext cx="6840538" cy="850900"/>
          </a:xfrm>
          <a:prstGeom prst="rect">
            <a:avLst/>
          </a:prstGeom>
          <a:noFill/>
          <a:ln w="9525">
            <a:noFill/>
            <a:miter lim="800000"/>
            <a:headEnd/>
            <a:tailEnd/>
          </a:ln>
        </p:spPr>
      </p:pic>
      <p:sp>
        <p:nvSpPr>
          <p:cNvPr id="28678" name="15 CuadroTexto"/>
          <p:cNvSpPr txBox="1">
            <a:spLocks noChangeArrowheads="1"/>
          </p:cNvSpPr>
          <p:nvPr/>
        </p:nvSpPr>
        <p:spPr bwMode="auto">
          <a:xfrm>
            <a:off x="1187450" y="2346325"/>
            <a:ext cx="6840538" cy="1370013"/>
          </a:xfrm>
          <a:prstGeom prst="rect">
            <a:avLst/>
          </a:prstGeom>
          <a:noFill/>
          <a:ln w="9525">
            <a:noFill/>
            <a:miter lim="800000"/>
            <a:headEnd/>
            <a:tailEnd/>
          </a:ln>
        </p:spPr>
        <p:txBody>
          <a:bodyPr>
            <a:spAutoFit/>
          </a:bodyPr>
          <a:lstStyle/>
          <a:p>
            <a:pPr algn="just"/>
            <a:r>
              <a:rPr lang="en-US" sz="1400" b="1"/>
              <a:t>If we consider that all resistance loads were similar in the circuits</a:t>
            </a:r>
            <a:r>
              <a:rPr lang="en-US" sz="1400"/>
              <a:t>, </a:t>
            </a:r>
            <a:r>
              <a:rPr lang="en-US" sz="1400" b="1"/>
              <a:t>we can obtain that the </a:t>
            </a:r>
            <a:r>
              <a:rPr lang="en-US" sz="1400" b="1" i="1"/>
              <a:t>total current in the parallel circuit is 9 times higher than the electric current in the series circuit</a:t>
            </a:r>
            <a:r>
              <a:rPr lang="en-US" sz="1400" b="1"/>
              <a:t>. Use Ohm´s Law to check if you obtained the same relationship using your results.</a:t>
            </a:r>
            <a:endParaRPr lang="es-CL" sz="1400"/>
          </a:p>
          <a:p>
            <a:pPr algn="just"/>
            <a:endParaRPr lang="en-US" sz="1300"/>
          </a:p>
          <a:p>
            <a:pPr algn="just"/>
            <a:r>
              <a:rPr lang="en-US" sz="1400"/>
              <a:t>Before you answer, take a look on the following algebraic demonstration of the relationship between the electric current in the series circuit and the current in the parallel circuit.</a:t>
            </a:r>
            <a:endParaRPr lang="es-CL" sz="1400"/>
          </a:p>
        </p:txBody>
      </p:sp>
      <p:sp>
        <p:nvSpPr>
          <p:cNvPr id="286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79" name="4 Cuadro de texto"/>
          <p:cNvSpPr txBox="1">
            <a:spLocks noChangeArrowheads="1"/>
          </p:cNvSpPr>
          <p:nvPr/>
        </p:nvSpPr>
        <p:spPr bwMode="auto">
          <a:xfrm>
            <a:off x="1692275" y="3860800"/>
            <a:ext cx="5589588" cy="2374900"/>
          </a:xfrm>
          <a:prstGeom prst="rect">
            <a:avLst/>
          </a:prstGeom>
          <a:solidFill>
            <a:srgbClr val="FFFFFF"/>
          </a:solidFill>
          <a:ln w="6350">
            <a:noFill/>
            <a:miter lim="800000"/>
            <a:headEnd/>
            <a:tailEnd/>
          </a:ln>
        </p:spPr>
        <p:txBody>
          <a:bodyPr/>
          <a:lstStyle/>
          <a:p>
            <a:pPr algn="ctr">
              <a:spcAft>
                <a:spcPts val="1000"/>
              </a:spcAft>
            </a:pPr>
            <a:r>
              <a:rPr lang="en-US" sz="1400" dirty="0"/>
              <a:t>R</a:t>
            </a:r>
            <a:r>
              <a:rPr lang="en-US" sz="1400" baseline="-25000" dirty="0"/>
              <a:t>T</a:t>
            </a:r>
            <a:r>
              <a:rPr lang="en-US" sz="1400" dirty="0"/>
              <a:t> in series circuit (R</a:t>
            </a:r>
            <a:r>
              <a:rPr lang="en-US" sz="1400" baseline="-25000" dirty="0"/>
              <a:t>TS</a:t>
            </a:r>
            <a:r>
              <a:rPr lang="en-US" sz="1400" dirty="0"/>
              <a:t>) and in parallel circuit (R</a:t>
            </a:r>
            <a:r>
              <a:rPr lang="en-US" sz="1400" baseline="-25000" dirty="0"/>
              <a:t>TP</a:t>
            </a:r>
            <a:r>
              <a:rPr lang="en-US" sz="1400" dirty="0"/>
              <a:t>)</a:t>
            </a:r>
          </a:p>
          <a:p>
            <a:pPr algn="ctr">
              <a:spcAft>
                <a:spcPts val="1000"/>
              </a:spcAft>
            </a:pPr>
            <a:endParaRPr lang="es-CL" sz="1400" dirty="0">
              <a:latin typeface="Times New Roman" pitchFamily="18" charset="0"/>
            </a:endParaRPr>
          </a:p>
          <a:p>
            <a:pPr algn="ctr">
              <a:spcAft>
                <a:spcPts val="1000"/>
              </a:spcAft>
            </a:pPr>
            <a:endParaRPr lang="es-CL" sz="1400" dirty="0">
              <a:latin typeface="Times New Roman" pitchFamily="18" charset="0"/>
            </a:endParaRPr>
          </a:p>
          <a:p>
            <a:pPr algn="ctr">
              <a:spcAft>
                <a:spcPts val="1000"/>
              </a:spcAft>
            </a:pPr>
            <a:endParaRPr lang="es-CL" sz="1400" dirty="0"/>
          </a:p>
          <a:p>
            <a:pPr algn="ctr">
              <a:spcAft>
                <a:spcPts val="1000"/>
              </a:spcAft>
            </a:pPr>
            <a:endParaRPr lang="es-CL" sz="1400" dirty="0"/>
          </a:p>
          <a:p>
            <a:pPr algn="ctr">
              <a:spcAft>
                <a:spcPts val="1000"/>
              </a:spcAft>
            </a:pPr>
            <a:r>
              <a:rPr lang="es-CL" sz="1400" dirty="0"/>
              <a:t>Using R value obtained by solving equation (2), we obtained:</a:t>
            </a:r>
          </a:p>
          <a:p>
            <a:pPr algn="ctr">
              <a:spcAft>
                <a:spcPts val="1000"/>
              </a:spcAft>
            </a:pPr>
            <a:endParaRPr lang="es-CL" sz="1100" dirty="0">
              <a:latin typeface="Times New Roman" pitchFamily="18" charset="0"/>
            </a:endParaRPr>
          </a:p>
          <a:p>
            <a:pPr algn="ctr"/>
            <a:endParaRPr lang="es-CL" dirty="0">
              <a:latin typeface="Arial" charset="0"/>
            </a:endParaRPr>
          </a:p>
        </p:txBody>
      </p:sp>
      <p:sp>
        <p:nvSpPr>
          <p:cNvPr id="3" name="2 Rectángulo"/>
          <p:cNvSpPr>
            <a:spLocks noRot="1" noChangeAspect="1" noMove="1" noResize="1" noEditPoints="1" noAdjustHandles="1" noChangeArrowheads="1" noChangeShapeType="1" noTextEdit="1"/>
          </p:cNvSpPr>
          <p:nvPr/>
        </p:nvSpPr>
        <p:spPr>
          <a:xfrm>
            <a:off x="3398762" y="4221088"/>
            <a:ext cx="2346475" cy="307777"/>
          </a:xfrm>
          <a:prstGeom prst="rect">
            <a:avLst/>
          </a:prstGeom>
          <a:blipFill rotWithShape="1">
            <a:blip r:embed="rId3" cstate="print"/>
            <a:stretch>
              <a:fillRect/>
            </a:stretch>
          </a:blipFill>
        </p:spPr>
        <p:txBody>
          <a:bodyPr/>
          <a:lstStyle/>
          <a:p>
            <a:r>
              <a:rPr lang="es-CL">
                <a:noFill/>
              </a:rPr>
              <a:t> </a:t>
            </a:r>
          </a:p>
        </p:txBody>
      </p:sp>
      <p:sp>
        <p:nvSpPr>
          <p:cNvPr id="4" name="3 Rectángulo"/>
          <p:cNvSpPr>
            <a:spLocks noRot="1" noChangeAspect="1" noMove="1" noResize="1" noEditPoints="1" noAdjustHandles="1" noChangeArrowheads="1" noChangeShapeType="1" noTextEdit="1"/>
          </p:cNvSpPr>
          <p:nvPr/>
        </p:nvSpPr>
        <p:spPr>
          <a:xfrm>
            <a:off x="3769288" y="5126348"/>
            <a:ext cx="1306768" cy="327077"/>
          </a:xfrm>
          <a:prstGeom prst="rect">
            <a:avLst/>
          </a:prstGeom>
          <a:blipFill rotWithShape="1">
            <a:blip r:embed="rId4" cstate="print"/>
            <a:stretch>
              <a:fillRect b="-1852"/>
            </a:stretch>
          </a:blipFill>
        </p:spPr>
        <p:txBody>
          <a:bodyPr/>
          <a:lstStyle/>
          <a:p>
            <a:r>
              <a:rPr lang="es-CL">
                <a:noFill/>
              </a:rPr>
              <a:t> </a:t>
            </a:r>
          </a:p>
        </p:txBody>
      </p:sp>
      <p:sp>
        <p:nvSpPr>
          <p:cNvPr id="5" name="4 Rectángulo"/>
          <p:cNvSpPr>
            <a:spLocks noRot="1" noChangeAspect="1" noMove="1" noResize="1" noEditPoints="1" noAdjustHandles="1" noChangeArrowheads="1" noChangeShapeType="1" noTextEdit="1"/>
          </p:cNvSpPr>
          <p:nvPr/>
        </p:nvSpPr>
        <p:spPr>
          <a:xfrm>
            <a:off x="4005562" y="5982243"/>
            <a:ext cx="1333250" cy="327077"/>
          </a:xfrm>
          <a:prstGeom prst="rect">
            <a:avLst/>
          </a:prstGeom>
          <a:blipFill rotWithShape="1">
            <a:blip r:embed="rId5" cstate="print"/>
            <a:stretch>
              <a:fillRect r="-1370" b="-12963"/>
            </a:stretch>
          </a:blipFill>
        </p:spPr>
        <p:txBody>
          <a:bodyPr/>
          <a:lstStyle/>
          <a:p>
            <a:r>
              <a:rPr lang="es-CL">
                <a:noFill/>
              </a:rPr>
              <a:t> </a:t>
            </a:r>
          </a:p>
        </p:txBody>
      </p:sp>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4498116"/>
            <a:ext cx="2520000" cy="69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297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5" name="8 Cuadro de texto"/>
          <p:cNvSpPr txBox="1">
            <a:spLocks noChangeArrowheads="1"/>
          </p:cNvSpPr>
          <p:nvPr/>
        </p:nvSpPr>
        <p:spPr bwMode="auto">
          <a:xfrm>
            <a:off x="1476375" y="2349500"/>
            <a:ext cx="6335713" cy="3024188"/>
          </a:xfrm>
          <a:prstGeom prst="rect">
            <a:avLst/>
          </a:prstGeom>
          <a:noFill/>
          <a:ln w="6350">
            <a:noFill/>
            <a:miter lim="800000"/>
            <a:headEnd/>
            <a:tailEnd/>
          </a:ln>
        </p:spPr>
        <p:txBody>
          <a:bodyPr/>
          <a:lstStyle/>
          <a:p>
            <a:pPr algn="just">
              <a:spcAft>
                <a:spcPts val="1000"/>
              </a:spcAft>
            </a:pPr>
            <a:r>
              <a:rPr lang="en-US" sz="1400" dirty="0"/>
              <a:t>Now we can calculate the total electric current using Ohm´s </a:t>
            </a:r>
            <a:r>
              <a:rPr lang="en-US" sz="1400" dirty="0" smtClean="0"/>
              <a:t>Law</a:t>
            </a:r>
            <a:r>
              <a:rPr lang="en-US" sz="1400" dirty="0"/>
              <a:t>. </a:t>
            </a:r>
            <a:r>
              <a:rPr lang="es-CL" sz="1400" dirty="0" err="1" smtClean="0"/>
              <a:t>First</a:t>
            </a:r>
            <a:r>
              <a:rPr lang="es-CL" sz="1400" dirty="0" smtClean="0"/>
              <a:t>, </a:t>
            </a:r>
            <a:r>
              <a:rPr lang="es-CL" sz="1400" dirty="0" err="1"/>
              <a:t>we</a:t>
            </a:r>
            <a:r>
              <a:rPr lang="es-CL" sz="1400" dirty="0"/>
              <a:t> </a:t>
            </a:r>
            <a:r>
              <a:rPr lang="es-CL" sz="1400" dirty="0" err="1"/>
              <a:t>calculate</a:t>
            </a:r>
            <a:r>
              <a:rPr lang="es-CL" sz="1400" dirty="0"/>
              <a:t> </a:t>
            </a:r>
            <a:r>
              <a:rPr lang="es-CL" sz="1400" dirty="0" err="1"/>
              <a:t>the</a:t>
            </a:r>
            <a:r>
              <a:rPr lang="es-CL" sz="1400" dirty="0"/>
              <a:t> total </a:t>
            </a:r>
            <a:r>
              <a:rPr lang="es-CL" sz="1400" dirty="0" err="1"/>
              <a:t>electric</a:t>
            </a:r>
            <a:r>
              <a:rPr lang="es-CL" sz="1400" dirty="0"/>
              <a:t> </a:t>
            </a:r>
            <a:r>
              <a:rPr lang="es-CL" sz="1400" dirty="0" err="1"/>
              <a:t>current</a:t>
            </a:r>
            <a:r>
              <a:rPr lang="es-CL" sz="1400" dirty="0"/>
              <a:t> of </a:t>
            </a:r>
            <a:r>
              <a:rPr lang="es-CL" sz="1400" dirty="0" err="1"/>
              <a:t>the</a:t>
            </a:r>
            <a:r>
              <a:rPr lang="es-CL" sz="1400" dirty="0"/>
              <a:t> series </a:t>
            </a:r>
            <a:r>
              <a:rPr lang="es-CL" sz="1400" dirty="0" err="1"/>
              <a:t>circuit</a:t>
            </a:r>
            <a:r>
              <a:rPr lang="es-CL" sz="1400" dirty="0"/>
              <a:t> (</a:t>
            </a:r>
            <a:r>
              <a:rPr lang="es-CL" sz="1400" i="1" dirty="0"/>
              <a:t>I</a:t>
            </a:r>
            <a:r>
              <a:rPr lang="es-CL" sz="1400" baseline="-25000" dirty="0"/>
              <a:t>TS</a:t>
            </a:r>
            <a:r>
              <a:rPr lang="es-CL" sz="1400" dirty="0"/>
              <a:t>) and </a:t>
            </a:r>
            <a:r>
              <a:rPr lang="es-CL" sz="1400" dirty="0" err="1"/>
              <a:t>then</a:t>
            </a:r>
            <a:r>
              <a:rPr lang="es-CL" sz="1400" dirty="0"/>
              <a:t> </a:t>
            </a:r>
            <a:r>
              <a:rPr lang="es-CL" sz="1400" dirty="0" err="1"/>
              <a:t>the</a:t>
            </a:r>
            <a:r>
              <a:rPr lang="es-CL" sz="1400" dirty="0"/>
              <a:t> total </a:t>
            </a:r>
            <a:r>
              <a:rPr lang="es-CL" sz="1400" dirty="0" err="1"/>
              <a:t>electric</a:t>
            </a:r>
            <a:r>
              <a:rPr lang="es-CL" sz="1400" dirty="0"/>
              <a:t> </a:t>
            </a:r>
            <a:r>
              <a:rPr lang="es-CL" sz="1400" dirty="0" err="1"/>
              <a:t>current</a:t>
            </a:r>
            <a:r>
              <a:rPr lang="es-CL" sz="1400" dirty="0"/>
              <a:t> of </a:t>
            </a:r>
            <a:r>
              <a:rPr lang="es-CL" sz="1400" dirty="0" err="1"/>
              <a:t>the</a:t>
            </a:r>
            <a:r>
              <a:rPr lang="es-CL" sz="1400" dirty="0"/>
              <a:t> </a:t>
            </a:r>
            <a:r>
              <a:rPr lang="es-CL" sz="1400" dirty="0" err="1"/>
              <a:t>parallel</a:t>
            </a:r>
            <a:r>
              <a:rPr lang="es-CL" sz="1400" dirty="0"/>
              <a:t> </a:t>
            </a:r>
            <a:r>
              <a:rPr lang="es-CL" sz="1400" dirty="0" err="1"/>
              <a:t>circuit</a:t>
            </a:r>
            <a:r>
              <a:rPr lang="es-CL" sz="1400" dirty="0"/>
              <a:t> (</a:t>
            </a:r>
            <a:r>
              <a:rPr lang="es-CL" sz="1400" i="1" dirty="0"/>
              <a:t>I</a:t>
            </a:r>
            <a:r>
              <a:rPr lang="es-CL" sz="1400" baseline="-25000" dirty="0"/>
              <a:t>TP</a:t>
            </a:r>
            <a:r>
              <a:rPr lang="es-CL" sz="1400" dirty="0"/>
              <a:t>). </a:t>
            </a:r>
            <a:r>
              <a:rPr lang="es-CL" sz="1400" dirty="0" err="1"/>
              <a:t>Consider</a:t>
            </a:r>
            <a:r>
              <a:rPr lang="es-CL" sz="1400" dirty="0"/>
              <a:t> </a:t>
            </a:r>
            <a:r>
              <a:rPr lang="es-CL" sz="1400" dirty="0" err="1"/>
              <a:t>that</a:t>
            </a:r>
            <a:r>
              <a:rPr lang="es-CL" sz="1400" dirty="0"/>
              <a:t> </a:t>
            </a:r>
            <a:r>
              <a:rPr lang="es-CL" sz="1400" dirty="0" err="1"/>
              <a:t>the</a:t>
            </a:r>
            <a:r>
              <a:rPr lang="es-CL" sz="1400" dirty="0"/>
              <a:t> total </a:t>
            </a:r>
            <a:r>
              <a:rPr lang="es-CL" sz="1400" dirty="0" err="1"/>
              <a:t>voltage</a:t>
            </a:r>
            <a:r>
              <a:rPr lang="es-CL" sz="1400" dirty="0"/>
              <a:t> </a:t>
            </a:r>
            <a:r>
              <a:rPr lang="es-CL" sz="1400" dirty="0" err="1"/>
              <a:t>is</a:t>
            </a:r>
            <a:r>
              <a:rPr lang="es-CL" sz="1400" dirty="0"/>
              <a:t> </a:t>
            </a:r>
            <a:r>
              <a:rPr lang="es-CL" sz="1400" dirty="0" err="1"/>
              <a:t>equal</a:t>
            </a:r>
            <a:r>
              <a:rPr lang="es-CL" sz="1400" dirty="0"/>
              <a:t> </a:t>
            </a:r>
            <a:r>
              <a:rPr lang="es-CL" sz="1400" dirty="0" err="1"/>
              <a:t>to</a:t>
            </a:r>
            <a:r>
              <a:rPr lang="es-CL" sz="1400" dirty="0"/>
              <a:t> </a:t>
            </a:r>
            <a:r>
              <a:rPr lang="es-CL" sz="1400" dirty="0" err="1"/>
              <a:t>both</a:t>
            </a:r>
            <a:r>
              <a:rPr lang="es-CL" sz="1400" dirty="0"/>
              <a:t> </a:t>
            </a:r>
            <a:r>
              <a:rPr lang="es-CL" sz="1400" dirty="0" err="1"/>
              <a:t>circuits</a:t>
            </a:r>
            <a:r>
              <a:rPr lang="es-CL" sz="1400" dirty="0"/>
              <a:t>.</a:t>
            </a:r>
          </a:p>
          <a:p>
            <a:pPr algn="just">
              <a:spcAft>
                <a:spcPts val="1000"/>
              </a:spcAft>
            </a:pPr>
            <a:endParaRPr lang="es-CL" sz="1400" dirty="0">
              <a:latin typeface="Times New Roman" pitchFamily="18" charset="0"/>
            </a:endParaRPr>
          </a:p>
          <a:p>
            <a:pPr algn="just">
              <a:spcAft>
                <a:spcPts val="1000"/>
              </a:spcAft>
            </a:pPr>
            <a:endParaRPr lang="es-CL" sz="1400" dirty="0">
              <a:latin typeface="Times New Roman" pitchFamily="18" charset="0"/>
            </a:endParaRPr>
          </a:p>
          <a:p>
            <a:pPr algn="just">
              <a:spcAft>
                <a:spcPts val="1000"/>
              </a:spcAft>
            </a:pPr>
            <a:r>
              <a:rPr lang="es-CL" sz="1400" dirty="0" err="1"/>
              <a:t>Insert</a:t>
            </a:r>
            <a:r>
              <a:rPr lang="es-CL" sz="1400" dirty="0"/>
              <a:t> (3) in (4)</a:t>
            </a:r>
          </a:p>
          <a:p>
            <a:pPr algn="just">
              <a:spcAft>
                <a:spcPts val="1000"/>
              </a:spcAft>
            </a:pPr>
            <a:endParaRPr lang="es-CL" sz="1400" dirty="0">
              <a:latin typeface="Times New Roman" pitchFamily="18" charset="0"/>
            </a:endParaRPr>
          </a:p>
          <a:p>
            <a:pPr algn="just">
              <a:spcAft>
                <a:spcPts val="1000"/>
              </a:spcAft>
            </a:pPr>
            <a:endParaRPr lang="es-CL" sz="1400" dirty="0">
              <a:latin typeface="Times New Roman" pitchFamily="18" charset="0"/>
            </a:endParaRPr>
          </a:p>
          <a:p>
            <a:pPr algn="just">
              <a:spcAft>
                <a:spcPts val="1000"/>
              </a:spcAft>
            </a:pPr>
            <a:endParaRPr lang="es-CL" sz="1400" dirty="0">
              <a:latin typeface="Times New Roman" pitchFamily="18" charset="0"/>
            </a:endParaRPr>
          </a:p>
          <a:p>
            <a:pPr algn="just">
              <a:spcAft>
                <a:spcPts val="1000"/>
              </a:spcAft>
            </a:pPr>
            <a:r>
              <a:rPr lang="es-CL" sz="1400" dirty="0" err="1"/>
              <a:t>Therefore</a:t>
            </a:r>
            <a:r>
              <a:rPr lang="es-CL" sz="1400" dirty="0"/>
              <a:t> </a:t>
            </a:r>
            <a:r>
              <a:rPr lang="es-CL" sz="1400" dirty="0" err="1"/>
              <a:t>the</a:t>
            </a:r>
            <a:r>
              <a:rPr lang="es-CL" sz="1400" dirty="0"/>
              <a:t> </a:t>
            </a:r>
            <a:r>
              <a:rPr lang="es-CL" sz="1400" dirty="0" err="1"/>
              <a:t>result</a:t>
            </a:r>
            <a:r>
              <a:rPr lang="es-CL" sz="1400" dirty="0"/>
              <a:t> of (6) </a:t>
            </a:r>
            <a:r>
              <a:rPr lang="es-CL" sz="1400" dirty="0" err="1"/>
              <a:t>is</a:t>
            </a:r>
            <a:r>
              <a:rPr lang="es-CL" sz="1400" dirty="0"/>
              <a:t> </a:t>
            </a:r>
            <a:r>
              <a:rPr lang="es-CL" sz="1400" dirty="0" err="1"/>
              <a:t>equal</a:t>
            </a:r>
            <a:r>
              <a:rPr lang="es-CL" sz="1400" dirty="0"/>
              <a:t> </a:t>
            </a:r>
            <a:r>
              <a:rPr lang="es-CL" sz="1400" dirty="0" err="1"/>
              <a:t>to</a:t>
            </a:r>
            <a:r>
              <a:rPr lang="es-CL" sz="1400" dirty="0"/>
              <a:t> </a:t>
            </a:r>
            <a:r>
              <a:rPr lang="es-CL" sz="1400" dirty="0" err="1"/>
              <a:t>the</a:t>
            </a:r>
            <a:r>
              <a:rPr lang="es-CL" sz="1400" dirty="0"/>
              <a:t> </a:t>
            </a:r>
            <a:r>
              <a:rPr lang="es-CL" sz="1400" dirty="0" err="1"/>
              <a:t>result</a:t>
            </a:r>
            <a:r>
              <a:rPr lang="es-CL" sz="1400" dirty="0"/>
              <a:t> of (5), </a:t>
            </a:r>
            <a:r>
              <a:rPr lang="es-CL" sz="1400" dirty="0" err="1"/>
              <a:t>therefore</a:t>
            </a:r>
            <a:endParaRPr lang="es-CL" sz="1400" dirty="0"/>
          </a:p>
          <a:p>
            <a:endParaRPr lang="es-CL" sz="1400" dirty="0">
              <a:latin typeface="Arial" charset="0"/>
            </a:endParaRPr>
          </a:p>
        </p:txBody>
      </p:sp>
      <p:sp>
        <p:nvSpPr>
          <p:cNvPr id="2" name="1 Rectángulo"/>
          <p:cNvSpPr>
            <a:spLocks noRot="1" noChangeAspect="1" noMove="1" noResize="1" noEditPoints="1" noAdjustHandles="1" noChangeArrowheads="1" noChangeShapeType="1" noTextEdit="1"/>
          </p:cNvSpPr>
          <p:nvPr/>
        </p:nvSpPr>
        <p:spPr>
          <a:xfrm>
            <a:off x="2627784" y="3204327"/>
            <a:ext cx="1451358" cy="531940"/>
          </a:xfrm>
          <a:prstGeom prst="rect">
            <a:avLst/>
          </a:prstGeom>
          <a:blipFill rotWithShape="1">
            <a:blip r:embed="rId2" cstate="print"/>
            <a:stretch>
              <a:fillRect/>
            </a:stretch>
          </a:blipFill>
        </p:spPr>
        <p:txBody>
          <a:bodyPr/>
          <a:lstStyle/>
          <a:p>
            <a:r>
              <a:rPr lang="es-CL">
                <a:noFill/>
              </a:rPr>
              <a:t> </a:t>
            </a:r>
          </a:p>
        </p:txBody>
      </p:sp>
      <p:sp>
        <p:nvSpPr>
          <p:cNvPr id="3" name="2 Rectángulo"/>
          <p:cNvSpPr>
            <a:spLocks noRot="1" noChangeAspect="1" noMove="1" noResize="1" noEditPoints="1" noAdjustHandles="1" noChangeArrowheads="1" noChangeShapeType="1" noTextEdit="1"/>
          </p:cNvSpPr>
          <p:nvPr/>
        </p:nvSpPr>
        <p:spPr>
          <a:xfrm>
            <a:off x="4595470" y="3230682"/>
            <a:ext cx="1517082" cy="558358"/>
          </a:xfrm>
          <a:prstGeom prst="rect">
            <a:avLst/>
          </a:prstGeom>
          <a:blipFill rotWithShape="1">
            <a:blip r:embed="rId3" cstate="print"/>
            <a:stretch>
              <a:fillRect/>
            </a:stretch>
          </a:blipFill>
        </p:spPr>
        <p:txBody>
          <a:bodyPr/>
          <a:lstStyle/>
          <a:p>
            <a:r>
              <a:rPr lang="es-CL">
                <a:noFill/>
              </a:rPr>
              <a:t> </a:t>
            </a:r>
          </a:p>
        </p:txBody>
      </p:sp>
      <p:sp>
        <p:nvSpPr>
          <p:cNvPr id="4" name="3 Rectángulo"/>
          <p:cNvSpPr>
            <a:spLocks noRot="1" noChangeAspect="1" noMove="1" noResize="1" noEditPoints="1" noAdjustHandles="1" noChangeArrowheads="1" noChangeShapeType="1" noTextEdit="1"/>
          </p:cNvSpPr>
          <p:nvPr/>
        </p:nvSpPr>
        <p:spPr>
          <a:xfrm>
            <a:off x="2763068" y="4309391"/>
            <a:ext cx="3393108" cy="559769"/>
          </a:xfrm>
          <a:prstGeom prst="rect">
            <a:avLst/>
          </a:prstGeom>
          <a:blipFill rotWithShape="1">
            <a:blip r:embed="rId4" cstate="print"/>
            <a:stretch>
              <a:fillRect/>
            </a:stretch>
          </a:blipFill>
        </p:spPr>
        <p:txBody>
          <a:bodyPr/>
          <a:lstStyle/>
          <a:p>
            <a:r>
              <a:rPr lang="es-CL">
                <a:noFill/>
              </a:rPr>
              <a:t> </a:t>
            </a:r>
          </a:p>
        </p:txBody>
      </p:sp>
      <p:sp>
        <p:nvSpPr>
          <p:cNvPr id="5" name="4 Rectángulo"/>
          <p:cNvSpPr>
            <a:spLocks noRot="1" noChangeAspect="1" noMove="1" noResize="1" noEditPoints="1" noAdjustHandles="1" noChangeArrowheads="1" noChangeShapeType="1" noTextEdit="1"/>
          </p:cNvSpPr>
          <p:nvPr/>
        </p:nvSpPr>
        <p:spPr>
          <a:xfrm>
            <a:off x="3486652" y="5771094"/>
            <a:ext cx="1949444" cy="394210"/>
          </a:xfrm>
          <a:prstGeom prst="rect">
            <a:avLst/>
          </a:prstGeom>
          <a:blipFill rotWithShape="1">
            <a:blip r:embed="rId5" cstate="print"/>
            <a:stretch>
              <a:fillRect b="-9375"/>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307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9" name="19 CuadroTexto"/>
          <p:cNvSpPr txBox="1">
            <a:spLocks noChangeArrowheads="1"/>
          </p:cNvSpPr>
          <p:nvPr/>
        </p:nvSpPr>
        <p:spPr bwMode="auto">
          <a:xfrm>
            <a:off x="1403350" y="2420938"/>
            <a:ext cx="6429375" cy="3324225"/>
          </a:xfrm>
          <a:prstGeom prst="rect">
            <a:avLst/>
          </a:prstGeom>
          <a:noFill/>
          <a:ln w="9525">
            <a:noFill/>
            <a:miter lim="800000"/>
            <a:headEnd/>
            <a:tailEnd/>
          </a:ln>
        </p:spPr>
        <p:txBody>
          <a:bodyPr>
            <a:spAutoFit/>
          </a:bodyPr>
          <a:lstStyle/>
          <a:p>
            <a:pPr algn="just"/>
            <a:r>
              <a:rPr lang="en-US" sz="1400"/>
              <a:t>Students should now analyze their results and find out if these agree with the relationship presented earlier. Next we preset the solution to the problem:</a:t>
            </a:r>
          </a:p>
          <a:p>
            <a:pPr algn="just"/>
            <a:endParaRPr lang="en-US" sz="1400"/>
          </a:p>
          <a:p>
            <a:pPr algn="just"/>
            <a:endParaRPr lang="en-US" sz="1400"/>
          </a:p>
          <a:p>
            <a:pPr algn="just"/>
            <a:endParaRPr lang="en-US" sz="1400"/>
          </a:p>
          <a:p>
            <a:pPr algn="just"/>
            <a:endParaRPr lang="en-US" sz="1400"/>
          </a:p>
          <a:p>
            <a:pPr algn="just"/>
            <a:endParaRPr lang="en-US" sz="1400"/>
          </a:p>
          <a:p>
            <a:pPr algn="just"/>
            <a:endParaRPr lang="en-US" sz="1400"/>
          </a:p>
          <a:p>
            <a:pPr algn="just"/>
            <a:endParaRPr lang="en-US" sz="1400"/>
          </a:p>
          <a:p>
            <a:pPr algn="just"/>
            <a:endParaRPr lang="en-US" sz="1400"/>
          </a:p>
          <a:p>
            <a:pPr algn="just"/>
            <a:endParaRPr lang="es-CL" sz="1400"/>
          </a:p>
          <a:p>
            <a:pPr algn="just"/>
            <a:r>
              <a:rPr lang="en-US" sz="1400"/>
              <a:t>In this case, the relationship was not the same as the theoretical value. Our results show that total current in the parallel circuit is 27.9 times the total current in the series circuit. However, it is important to notice that there is a greater amount of total current in the parallel circuit, if we compare it to the current in the series circuit.</a:t>
            </a:r>
            <a:endParaRPr lang="es-CL" sz="1400"/>
          </a:p>
        </p:txBody>
      </p:sp>
      <p:sp>
        <p:nvSpPr>
          <p:cNvPr id="2" name="1 Rectángulo"/>
          <p:cNvSpPr>
            <a:spLocks noRot="1" noChangeAspect="1" noMove="1" noResize="1" noEditPoints="1" noAdjustHandles="1" noChangeArrowheads="1" noChangeShapeType="1" noTextEdit="1"/>
          </p:cNvSpPr>
          <p:nvPr/>
        </p:nvSpPr>
        <p:spPr>
          <a:xfrm>
            <a:off x="3776782" y="3140968"/>
            <a:ext cx="1430905" cy="360612"/>
          </a:xfrm>
          <a:prstGeom prst="rect">
            <a:avLst/>
          </a:prstGeom>
          <a:blipFill rotWithShape="1">
            <a:blip r:embed="rId2" cstate="print"/>
            <a:stretch>
              <a:fillRect b="-5085"/>
            </a:stretch>
          </a:blipFill>
        </p:spPr>
        <p:txBody>
          <a:bodyPr/>
          <a:lstStyle/>
          <a:p>
            <a:r>
              <a:rPr lang="es-CL">
                <a:noFill/>
              </a:rPr>
              <a:t> </a:t>
            </a:r>
          </a:p>
        </p:txBody>
      </p:sp>
      <p:sp>
        <p:nvSpPr>
          <p:cNvPr id="3" name="2 Rectángulo"/>
          <p:cNvSpPr>
            <a:spLocks noRot="1" noChangeAspect="1" noMove="1" noResize="1" noEditPoints="1" noAdjustHandles="1" noChangeArrowheads="1" noChangeShapeType="1" noTextEdit="1"/>
          </p:cNvSpPr>
          <p:nvPr/>
        </p:nvSpPr>
        <p:spPr>
          <a:xfrm>
            <a:off x="3784797" y="3645024"/>
            <a:ext cx="1416478" cy="338554"/>
          </a:xfrm>
          <a:prstGeom prst="rect">
            <a:avLst/>
          </a:prstGeom>
          <a:blipFill rotWithShape="1">
            <a:blip r:embed="rId3" cstate="print"/>
            <a:stretch>
              <a:fillRect/>
            </a:stretch>
          </a:blipFill>
        </p:spPr>
        <p:txBody>
          <a:bodyPr/>
          <a:lstStyle/>
          <a:p>
            <a:r>
              <a:rPr lang="es-CL">
                <a:noFill/>
              </a:rPr>
              <a:t> </a:t>
            </a:r>
          </a:p>
        </p:txBody>
      </p:sp>
      <p:sp>
        <p:nvSpPr>
          <p:cNvPr id="4" name="3 Rectángulo"/>
          <p:cNvSpPr>
            <a:spLocks noRot="1" noChangeAspect="1" noMove="1" noResize="1" noEditPoints="1" noAdjustHandles="1" noChangeArrowheads="1" noChangeShapeType="1" noTextEdit="1"/>
          </p:cNvSpPr>
          <p:nvPr/>
        </p:nvSpPr>
        <p:spPr>
          <a:xfrm>
            <a:off x="3851920" y="4048996"/>
            <a:ext cx="1232132" cy="604140"/>
          </a:xfrm>
          <a:prstGeom prst="rect">
            <a:avLst/>
          </a:prstGeom>
          <a:blipFill rotWithShape="1">
            <a:blip r:embed="rId4" cstate="print"/>
            <a:stretch>
              <a:fillRect/>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21 Grupo"/>
          <p:cNvGrpSpPr>
            <a:grpSpLocks/>
          </p:cNvGrpSpPr>
          <p:nvPr/>
        </p:nvGrpSpPr>
        <p:grpSpPr bwMode="auto">
          <a:xfrm>
            <a:off x="1239838" y="2436813"/>
            <a:ext cx="6664325" cy="1784350"/>
            <a:chOff x="1321109" y="3224942"/>
            <a:chExt cx="6664289" cy="1909263"/>
          </a:xfrm>
        </p:grpSpPr>
        <p:pic>
          <p:nvPicPr>
            <p:cNvPr id="31757" name="Picture 4"/>
            <p:cNvPicPr>
              <a:picLocks noChangeAspect="1" noChangeArrowheads="1"/>
            </p:cNvPicPr>
            <p:nvPr/>
          </p:nvPicPr>
          <p:blipFill>
            <a:blip r:embed="rId2" cstate="print"/>
            <a:srcRect/>
            <a:stretch>
              <a:fillRect/>
            </a:stretch>
          </p:blipFill>
          <p:spPr bwMode="auto">
            <a:xfrm>
              <a:off x="1321109" y="3612493"/>
              <a:ext cx="6664289" cy="1521712"/>
            </a:xfrm>
            <a:prstGeom prst="rect">
              <a:avLst/>
            </a:prstGeom>
            <a:noFill/>
            <a:ln w="9525">
              <a:noFill/>
              <a:miter lim="800000"/>
              <a:headEnd/>
              <a:tailEnd/>
            </a:ln>
            <a:effectLst/>
          </p:spPr>
        </p:pic>
        <p:pic>
          <p:nvPicPr>
            <p:cNvPr id="31758" name="Picture 3"/>
            <p:cNvPicPr>
              <a:picLocks noChangeAspect="1" noChangeArrowheads="1"/>
            </p:cNvPicPr>
            <p:nvPr/>
          </p:nvPicPr>
          <p:blipFill>
            <a:blip r:embed="rId3" cstate="print"/>
            <a:srcRect/>
            <a:stretch>
              <a:fillRect/>
            </a:stretch>
          </p:blipFill>
          <p:spPr bwMode="auto">
            <a:xfrm>
              <a:off x="1321109" y="3224942"/>
              <a:ext cx="6664289" cy="566062"/>
            </a:xfrm>
            <a:prstGeom prst="rect">
              <a:avLst/>
            </a:prstGeom>
            <a:noFill/>
            <a:ln w="9525">
              <a:noFill/>
              <a:miter lim="800000"/>
              <a:headEnd/>
              <a:tailEnd/>
            </a:ln>
            <a:effectLst/>
          </p:spPr>
        </p:pic>
      </p:grpSp>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31748" name="8 CuadroTexto"/>
          <p:cNvSpPr txBox="1">
            <a:spLocks noChangeArrowheads="1"/>
          </p:cNvSpPr>
          <p:nvPr/>
        </p:nvSpPr>
        <p:spPr bwMode="auto">
          <a:xfrm>
            <a:off x="1454150" y="2420938"/>
            <a:ext cx="6430963" cy="1816100"/>
          </a:xfrm>
          <a:prstGeom prst="rect">
            <a:avLst/>
          </a:prstGeom>
          <a:noFill/>
          <a:ln w="9525">
            <a:noFill/>
            <a:miter lim="800000"/>
            <a:headEnd/>
            <a:tailEnd/>
          </a:ln>
        </p:spPr>
        <p:txBody>
          <a:bodyPr>
            <a:spAutoFit/>
          </a:bodyPr>
          <a:lstStyle/>
          <a:p>
            <a:pPr algn="just"/>
            <a:r>
              <a:rPr lang="en-US" sz="1400" b="1"/>
              <a:t>How would you explain the differences between the theoretical values and the experimental values?</a:t>
            </a:r>
          </a:p>
          <a:p>
            <a:pPr algn="just"/>
            <a:endParaRPr lang="es-CL" sz="1100"/>
          </a:p>
          <a:p>
            <a:pPr algn="just"/>
            <a:r>
              <a:rPr lang="en-US" sz="1400"/>
              <a:t>Students should think of possible answers to this question. For example, one circuit may have used more cable length than the other. The copper wire itself also presents a resistance that adds its value to the total resistance. On the other hand, we can also consider experimental errors that may happen, for example the electrodes may have been placed incorrectly. These errors would change the results of the experiment. </a:t>
            </a:r>
            <a:endParaRPr lang="es-CL" sz="1400"/>
          </a:p>
        </p:txBody>
      </p:sp>
      <p:pic>
        <p:nvPicPr>
          <p:cNvPr id="31" name="3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4517" y="2276872"/>
            <a:ext cx="400042" cy="398582"/>
          </a:xfrm>
          <a:prstGeom prst="ellipse">
            <a:avLst/>
          </a:prstGeom>
        </p:spPr>
      </p:pic>
      <p:sp>
        <p:nvSpPr>
          <p:cNvPr id="18"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20" name="19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grpSp>
        <p:nvGrpSpPr>
          <p:cNvPr id="31752" name="21 Grupo"/>
          <p:cNvGrpSpPr>
            <a:grpSpLocks/>
          </p:cNvGrpSpPr>
          <p:nvPr/>
        </p:nvGrpSpPr>
        <p:grpSpPr bwMode="auto">
          <a:xfrm>
            <a:off x="1258888" y="4437063"/>
            <a:ext cx="6664325" cy="1655762"/>
            <a:chOff x="1321109" y="3224942"/>
            <a:chExt cx="6664289" cy="1909263"/>
          </a:xfrm>
        </p:grpSpPr>
        <p:pic>
          <p:nvPicPr>
            <p:cNvPr id="31755" name="Picture 4"/>
            <p:cNvPicPr>
              <a:picLocks noChangeAspect="1" noChangeArrowheads="1"/>
            </p:cNvPicPr>
            <p:nvPr/>
          </p:nvPicPr>
          <p:blipFill>
            <a:blip r:embed="rId2" cstate="print"/>
            <a:srcRect/>
            <a:stretch>
              <a:fillRect/>
            </a:stretch>
          </p:blipFill>
          <p:spPr bwMode="auto">
            <a:xfrm>
              <a:off x="1321109" y="3612493"/>
              <a:ext cx="6664289" cy="1521712"/>
            </a:xfrm>
            <a:prstGeom prst="rect">
              <a:avLst/>
            </a:prstGeom>
            <a:noFill/>
            <a:ln w="9525">
              <a:noFill/>
              <a:miter lim="800000"/>
              <a:headEnd/>
              <a:tailEnd/>
            </a:ln>
            <a:effectLst/>
          </p:spPr>
        </p:pic>
        <p:pic>
          <p:nvPicPr>
            <p:cNvPr id="31756" name="Picture 3"/>
            <p:cNvPicPr>
              <a:picLocks noChangeAspect="1" noChangeArrowheads="1"/>
            </p:cNvPicPr>
            <p:nvPr/>
          </p:nvPicPr>
          <p:blipFill>
            <a:blip r:embed="rId3" cstate="print"/>
            <a:srcRect/>
            <a:stretch>
              <a:fillRect/>
            </a:stretch>
          </p:blipFill>
          <p:spPr bwMode="auto">
            <a:xfrm>
              <a:off x="1321109" y="3224942"/>
              <a:ext cx="6664289" cy="566062"/>
            </a:xfrm>
            <a:prstGeom prst="rect">
              <a:avLst/>
            </a:prstGeom>
            <a:noFill/>
            <a:ln w="9525">
              <a:noFill/>
              <a:miter lim="800000"/>
              <a:headEnd/>
              <a:tailEnd/>
            </a:ln>
            <a:effectLst/>
          </p:spPr>
        </p:pic>
      </p:grpSp>
      <p:sp>
        <p:nvSpPr>
          <p:cNvPr id="31753" name="36 CuadroTexto"/>
          <p:cNvSpPr txBox="1">
            <a:spLocks noChangeArrowheads="1"/>
          </p:cNvSpPr>
          <p:nvPr/>
        </p:nvSpPr>
        <p:spPr bwMode="auto">
          <a:xfrm>
            <a:off x="1476375" y="4419600"/>
            <a:ext cx="6408738" cy="1385888"/>
          </a:xfrm>
          <a:prstGeom prst="rect">
            <a:avLst/>
          </a:prstGeom>
          <a:noFill/>
          <a:ln w="9525">
            <a:noFill/>
            <a:miter lim="800000"/>
            <a:headEnd/>
            <a:tailEnd/>
          </a:ln>
        </p:spPr>
        <p:txBody>
          <a:bodyPr>
            <a:spAutoFit/>
          </a:bodyPr>
          <a:lstStyle/>
          <a:p>
            <a:pPr algn="just"/>
            <a:r>
              <a:rPr lang="en-US" sz="1400" b="1"/>
              <a:t>During the last step of the experiment you disconnected the loads. On which circuit were the loads independent of each other?</a:t>
            </a:r>
          </a:p>
          <a:p>
            <a:pPr algn="just"/>
            <a:endParaRPr lang="es-CL" sz="1400"/>
          </a:p>
          <a:p>
            <a:pPr algn="just"/>
            <a:r>
              <a:rPr lang="en-US" sz="1400"/>
              <a:t>Students should point out that in the parallel system the loads are independent of each other. Because of this property, you can observe that if you disconnect one light bulb (load) the rest of the light bulbs will still shine. </a:t>
            </a:r>
            <a:endParaRPr lang="es-CL" sz="1400"/>
          </a:p>
        </p:txBody>
      </p:sp>
      <p:pic>
        <p:nvPicPr>
          <p:cNvPr id="38" name="37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15616" y="4326562"/>
            <a:ext cx="400042" cy="398582"/>
          </a:xfrm>
          <a:prstGeom prst="ellipse">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Conclusions</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8"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20" name="19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32773" name="14 CuadroTexto"/>
          <p:cNvSpPr txBox="1">
            <a:spLocks noChangeArrowheads="1"/>
          </p:cNvSpPr>
          <p:nvPr/>
        </p:nvSpPr>
        <p:spPr bwMode="auto">
          <a:xfrm>
            <a:off x="1403350" y="2781300"/>
            <a:ext cx="6429375" cy="2462213"/>
          </a:xfrm>
          <a:prstGeom prst="rect">
            <a:avLst/>
          </a:prstGeom>
          <a:noFill/>
          <a:ln w="9525">
            <a:noFill/>
            <a:miter lim="800000"/>
            <a:headEnd/>
            <a:tailEnd/>
          </a:ln>
        </p:spPr>
        <p:txBody>
          <a:bodyPr>
            <a:spAutoFit/>
          </a:bodyPr>
          <a:lstStyle/>
          <a:p>
            <a:pPr algn="just"/>
            <a:r>
              <a:rPr lang="en-US" sz="1400" b="1"/>
              <a:t>Students should reach the following conclusions:</a:t>
            </a:r>
          </a:p>
          <a:p>
            <a:pPr algn="just"/>
            <a:endParaRPr lang="es-CL" sz="1400"/>
          </a:p>
          <a:p>
            <a:pPr algn="just"/>
            <a:r>
              <a:rPr lang="en-US" sz="1400"/>
              <a:t>Parallel and series circuits have different properties. A lot of them can be explained by using Ohm´s Law. For example, if you have two kinds of circuits (one parallel circuit and one series circuit) with the same amount of similar loads, and the same power supply, resistance will be 9 times more in a series circuit and an electric current will be 9 times more than the current in the parallel system. </a:t>
            </a:r>
            <a:endParaRPr lang="es-CL" sz="1400"/>
          </a:p>
          <a:p>
            <a:pPr algn="just"/>
            <a:r>
              <a:rPr lang="en-US" sz="1400"/>
              <a:t>On the other hand, if you disconnect one load in a parallel system, the other loads will keep working. This is because the current can still find a closed circuit to flow through.  On the other hand, in a series circuit the loads are connected to a single connector, and therefore if we disconnect one load the circuit will break.</a:t>
            </a:r>
            <a:endParaRPr lang="es-CL" sz="1400"/>
          </a:p>
        </p:txBody>
      </p:sp>
      <p:sp>
        <p:nvSpPr>
          <p:cNvPr id="16" name="15 Rectángulo redondeado"/>
          <p:cNvSpPr/>
          <p:nvPr/>
        </p:nvSpPr>
        <p:spPr>
          <a:xfrm>
            <a:off x="1258888" y="2565400"/>
            <a:ext cx="6769100" cy="2951163"/>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9" name="18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grpSp>
        <p:nvGrpSpPr>
          <p:cNvPr id="33797" name="21 Grupo"/>
          <p:cNvGrpSpPr>
            <a:grpSpLocks/>
          </p:cNvGrpSpPr>
          <p:nvPr/>
        </p:nvGrpSpPr>
        <p:grpSpPr bwMode="auto">
          <a:xfrm>
            <a:off x="1331913" y="2492375"/>
            <a:ext cx="6553200" cy="1368425"/>
            <a:chOff x="1321109" y="3224942"/>
            <a:chExt cx="6664289" cy="1701014"/>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5072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6" name="Picture 3"/>
            <p:cNvPicPr>
              <a:picLocks noChangeAspect="1" noChangeArrowheads="1"/>
            </p:cNvPicPr>
            <p:nvPr/>
          </p:nvPicPr>
          <p:blipFill>
            <a:blip r:embed="rId4" cstate="print"/>
            <a:srcRect/>
            <a:stretch>
              <a:fillRect/>
            </a:stretch>
          </p:blipFill>
          <p:spPr bwMode="auto">
            <a:xfrm>
              <a:off x="1321109" y="3224942"/>
              <a:ext cx="6664289" cy="634888"/>
            </a:xfrm>
            <a:prstGeom prst="rect">
              <a:avLst/>
            </a:prstGeom>
            <a:noFill/>
            <a:ln w="9525">
              <a:noFill/>
              <a:miter lim="800000"/>
              <a:headEnd/>
              <a:tailEnd/>
            </a:ln>
            <a:effectLst/>
          </p:spPr>
        </p:pic>
      </p:grpSp>
      <p:sp>
        <p:nvSpPr>
          <p:cNvPr id="33798" name="26 CuadroTexto"/>
          <p:cNvSpPr txBox="1">
            <a:spLocks noChangeArrowheads="1"/>
          </p:cNvSpPr>
          <p:nvPr/>
        </p:nvSpPr>
        <p:spPr bwMode="auto">
          <a:xfrm>
            <a:off x="1619250" y="2636838"/>
            <a:ext cx="6192838" cy="1169987"/>
          </a:xfrm>
          <a:prstGeom prst="rect">
            <a:avLst/>
          </a:prstGeom>
          <a:noFill/>
          <a:ln w="9525">
            <a:noFill/>
            <a:miter lim="800000"/>
            <a:headEnd/>
            <a:tailEnd/>
          </a:ln>
        </p:spPr>
        <p:txBody>
          <a:bodyPr>
            <a:spAutoFit/>
          </a:bodyPr>
          <a:lstStyle/>
          <a:p>
            <a:r>
              <a:rPr lang="en-US" sz="1400" b="1"/>
              <a:t>Which kind of circuit do you use in your house? </a:t>
            </a:r>
          </a:p>
          <a:p>
            <a:endParaRPr lang="es-CL" sz="1400"/>
          </a:p>
          <a:p>
            <a:pPr algn="just"/>
            <a:r>
              <a:rPr lang="en-US" sz="1400"/>
              <a:t>Students should point out that they are able to disconnect one device without affecting the others, i.e. if one light bulb burns out, the rest can still be used. Therefore we can conclude that we use a parallel circuit in our house.</a:t>
            </a:r>
            <a:endParaRPr lang="es-CL" sz="1300"/>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2420888"/>
            <a:ext cx="504056" cy="5040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800" name="21 Grupo"/>
          <p:cNvGrpSpPr>
            <a:grpSpLocks/>
          </p:cNvGrpSpPr>
          <p:nvPr/>
        </p:nvGrpSpPr>
        <p:grpSpPr bwMode="auto">
          <a:xfrm>
            <a:off x="1239838" y="4002088"/>
            <a:ext cx="6664325" cy="2033587"/>
            <a:chOff x="1321109" y="3224942"/>
            <a:chExt cx="6664289" cy="1701014"/>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5072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4" name="Picture 3"/>
            <p:cNvPicPr>
              <a:picLocks noChangeAspect="1" noChangeArrowheads="1"/>
            </p:cNvPicPr>
            <p:nvPr/>
          </p:nvPicPr>
          <p:blipFill>
            <a:blip r:embed="rId4" cstate="print"/>
            <a:srcRect/>
            <a:stretch>
              <a:fillRect/>
            </a:stretch>
          </p:blipFill>
          <p:spPr bwMode="auto">
            <a:xfrm>
              <a:off x="1321109" y="3224942"/>
              <a:ext cx="6664289" cy="634888"/>
            </a:xfrm>
            <a:prstGeom prst="rect">
              <a:avLst/>
            </a:prstGeom>
            <a:noFill/>
            <a:ln w="9525">
              <a:noFill/>
              <a:miter lim="800000"/>
              <a:headEnd/>
              <a:tailEnd/>
            </a:ln>
            <a:effectLst/>
          </p:spPr>
        </p:pic>
      </p:gr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933056"/>
            <a:ext cx="508767" cy="50876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32 CuadroTexto"/>
          <p:cNvSpPr txBox="1">
            <a:spLocks noChangeArrowheads="1"/>
          </p:cNvSpPr>
          <p:nvPr/>
        </p:nvSpPr>
        <p:spPr bwMode="auto">
          <a:xfrm>
            <a:off x="1601788" y="3990975"/>
            <a:ext cx="6210300" cy="2246313"/>
          </a:xfrm>
          <a:prstGeom prst="rect">
            <a:avLst/>
          </a:prstGeom>
          <a:noFill/>
          <a:ln w="9525">
            <a:noFill/>
            <a:miter lim="800000"/>
            <a:headEnd/>
            <a:tailEnd/>
          </a:ln>
        </p:spPr>
        <p:txBody>
          <a:bodyPr>
            <a:spAutoFit/>
          </a:bodyPr>
          <a:lstStyle/>
          <a:p>
            <a:r>
              <a:rPr lang="en-US" sz="1400" b="1"/>
              <a:t>Loads are devices that use electric current, transforming electrical energy into another kind of energy. Name at least one device that you know to transform electrical energy into light, sound waves, thermal energy and mechanical energy.</a:t>
            </a:r>
          </a:p>
          <a:p>
            <a:endParaRPr lang="en-US" sz="1400" b="1"/>
          </a:p>
          <a:p>
            <a:pPr algn="just"/>
            <a:r>
              <a:rPr lang="en-US" sz="1400"/>
              <a:t>Students should identify several types of loads. Some examples could be: A light bulb transforming electric energy into light; an electric bell transforming electricity into acoustic energy (sound waves), a heater transforming electric energy in thermal energy (heat), and a fan transforming electric energy into mechanical energy.</a:t>
            </a:r>
            <a:endParaRPr lang="es-CL" sz="1400"/>
          </a:p>
          <a:p>
            <a:endParaRPr lang="es-CL"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6147" name="10 Imagen"/>
          <p:cNvPicPr>
            <a:picLocks noChangeAspect="1"/>
          </p:cNvPicPr>
          <p:nvPr/>
        </p:nvPicPr>
        <p:blipFill>
          <a:blip r:embed="rId2" cstate="print"/>
          <a:srcRect/>
          <a:stretch>
            <a:fillRect/>
          </a:stretch>
        </p:blipFill>
        <p:spPr bwMode="auto">
          <a:xfrm>
            <a:off x="1411288" y="2636838"/>
            <a:ext cx="2800350" cy="323850"/>
          </a:xfrm>
          <a:prstGeom prst="rect">
            <a:avLst/>
          </a:prstGeom>
          <a:noFill/>
          <a:ln w="9525">
            <a:noFill/>
            <a:miter lim="800000"/>
            <a:headEnd/>
            <a:tailEnd/>
          </a:ln>
        </p:spPr>
      </p:pic>
      <p:sp>
        <p:nvSpPr>
          <p:cNvPr id="15" name="2 Subtítulo"/>
          <p:cNvSpPr txBox="1">
            <a:spLocks/>
          </p:cNvSpPr>
          <p:nvPr/>
        </p:nvSpPr>
        <p:spPr>
          <a:xfrm>
            <a:off x="1555750" y="2725738"/>
            <a:ext cx="1497013" cy="342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6149" name="15 CuadroTexto"/>
          <p:cNvSpPr txBox="1">
            <a:spLocks noChangeArrowheads="1"/>
          </p:cNvSpPr>
          <p:nvPr/>
        </p:nvSpPr>
        <p:spPr bwMode="auto">
          <a:xfrm>
            <a:off x="1547813" y="3068638"/>
            <a:ext cx="6313487" cy="954087"/>
          </a:xfrm>
          <a:prstGeom prst="rect">
            <a:avLst/>
          </a:prstGeom>
          <a:noFill/>
          <a:ln w="9525">
            <a:noFill/>
            <a:miter lim="800000"/>
            <a:headEnd/>
            <a:tailEnd/>
          </a:ln>
        </p:spPr>
        <p:txBody>
          <a:bodyPr>
            <a:spAutoFit/>
          </a:bodyPr>
          <a:lstStyle/>
          <a:p>
            <a:r>
              <a:rPr lang="en-US" sz="1400" dirty="0"/>
              <a:t>Nowadays, </a:t>
            </a:r>
            <a:r>
              <a:rPr lang="en-US" sz="1400" dirty="0" smtClean="0"/>
              <a:t>electric </a:t>
            </a:r>
            <a:r>
              <a:rPr lang="en-US" sz="1400" dirty="0"/>
              <a:t>circuits are an indispensable part of our life. Have you ever wondered how many devices in your house work thanks to electricity? A LOT! For example the refrigerator, radio, PlayStation, lamps, microwave, cell phones, washing machine and many more. </a:t>
            </a:r>
            <a:endParaRPr lang="es-CL" sz="1400" dirty="0"/>
          </a:p>
        </p:txBody>
      </p:sp>
      <p:sp>
        <p:nvSpPr>
          <p:cNvPr id="10"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2" name="11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6152" name="12 Imagen"/>
          <p:cNvPicPr>
            <a:picLocks noChangeAspect="1"/>
          </p:cNvPicPr>
          <p:nvPr/>
        </p:nvPicPr>
        <p:blipFill>
          <a:blip r:embed="rId3" cstate="print"/>
          <a:srcRect/>
          <a:stretch>
            <a:fillRect/>
          </a:stretch>
        </p:blipFill>
        <p:spPr bwMode="auto">
          <a:xfrm>
            <a:off x="1352550" y="4271963"/>
            <a:ext cx="6664325" cy="635000"/>
          </a:xfrm>
          <a:prstGeom prst="rect">
            <a:avLst/>
          </a:prstGeom>
          <a:noFill/>
          <a:ln w="9525">
            <a:noFill/>
            <a:miter lim="800000"/>
            <a:headEnd/>
            <a:tailEnd/>
          </a:ln>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35" y="4128300"/>
            <a:ext cx="428625" cy="438150"/>
          </a:xfrm>
          <a:prstGeom prst="ellipse">
            <a:avLst/>
          </a:prstGeom>
        </p:spPr>
      </p:pic>
      <p:sp>
        <p:nvSpPr>
          <p:cNvPr id="6154" name="17 CuadroTexto"/>
          <p:cNvSpPr txBox="1">
            <a:spLocks noChangeArrowheads="1"/>
          </p:cNvSpPr>
          <p:nvPr/>
        </p:nvSpPr>
        <p:spPr bwMode="auto">
          <a:xfrm>
            <a:off x="1577975" y="4310063"/>
            <a:ext cx="6307138" cy="523875"/>
          </a:xfrm>
          <a:prstGeom prst="rect">
            <a:avLst/>
          </a:prstGeom>
          <a:noFill/>
          <a:ln w="9525">
            <a:noFill/>
            <a:miter lim="800000"/>
            <a:headEnd/>
            <a:tailEnd/>
          </a:ln>
        </p:spPr>
        <p:txBody>
          <a:bodyPr>
            <a:spAutoFit/>
          </a:bodyPr>
          <a:lstStyle/>
          <a:p>
            <a:r>
              <a:rPr lang="en-US" sz="1400" b="1" dirty="0"/>
              <a:t>Think of a device that works with an </a:t>
            </a:r>
            <a:r>
              <a:rPr lang="en-US" sz="1400" b="1" dirty="0" smtClean="0"/>
              <a:t>electric </a:t>
            </a:r>
            <a:r>
              <a:rPr lang="en-US" sz="1400" b="1" dirty="0"/>
              <a:t>circuit. Does it make your life more comfortable? Why?</a:t>
            </a:r>
            <a:endParaRPr lang="es-CL" sz="1400" dirty="0"/>
          </a:p>
        </p:txBody>
      </p:sp>
      <p:pic>
        <p:nvPicPr>
          <p:cNvPr id="6155" name="21 Imagen"/>
          <p:cNvPicPr>
            <a:picLocks noChangeAspect="1"/>
          </p:cNvPicPr>
          <p:nvPr/>
        </p:nvPicPr>
        <p:blipFill>
          <a:blip r:embed="rId3" cstate="print"/>
          <a:srcRect/>
          <a:stretch>
            <a:fillRect/>
          </a:stretch>
        </p:blipFill>
        <p:spPr bwMode="auto">
          <a:xfrm>
            <a:off x="1363663" y="5119688"/>
            <a:ext cx="6664325" cy="508000"/>
          </a:xfrm>
          <a:prstGeom prst="rect">
            <a:avLst/>
          </a:prstGeom>
          <a:noFill/>
          <a:ln w="9525">
            <a:noFill/>
            <a:miter lim="800000"/>
            <a:headEnd/>
            <a:tailEnd/>
          </a:ln>
        </p:spPr>
      </p:pic>
      <p:pic>
        <p:nvPicPr>
          <p:cNvPr id="23" name="2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20" y="4978598"/>
            <a:ext cx="428625" cy="438150"/>
          </a:xfrm>
          <a:prstGeom prst="ellipse">
            <a:avLst/>
          </a:prstGeom>
        </p:spPr>
      </p:pic>
      <p:sp>
        <p:nvSpPr>
          <p:cNvPr id="6157" name="23 CuadroTexto"/>
          <p:cNvSpPr txBox="1">
            <a:spLocks noChangeArrowheads="1"/>
          </p:cNvSpPr>
          <p:nvPr/>
        </p:nvSpPr>
        <p:spPr bwMode="auto">
          <a:xfrm>
            <a:off x="1589088" y="5195888"/>
            <a:ext cx="5232400" cy="307975"/>
          </a:xfrm>
          <a:prstGeom prst="rect">
            <a:avLst/>
          </a:prstGeom>
          <a:noFill/>
          <a:ln w="9525">
            <a:noFill/>
            <a:miter lim="800000"/>
            <a:headEnd/>
            <a:tailEnd/>
          </a:ln>
        </p:spPr>
        <p:txBody>
          <a:bodyPr wrap="none">
            <a:spAutoFit/>
          </a:bodyPr>
          <a:lstStyle/>
          <a:p>
            <a:r>
              <a:rPr lang="en-US" sz="1400" b="1" dirty="0"/>
              <a:t>Do you know the different parts of an </a:t>
            </a:r>
            <a:r>
              <a:rPr lang="en-US" sz="1400" b="1" dirty="0" smtClean="0"/>
              <a:t>electric </a:t>
            </a:r>
            <a:r>
              <a:rPr lang="en-US" sz="1400" b="1" dirty="0"/>
              <a:t>circuit? Name them.</a:t>
            </a:r>
            <a:endParaRPr lang="es-CL"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34818" name="21 Grupo"/>
          <p:cNvGrpSpPr>
            <a:grpSpLocks/>
          </p:cNvGrpSpPr>
          <p:nvPr/>
        </p:nvGrpSpPr>
        <p:grpSpPr bwMode="auto">
          <a:xfrm>
            <a:off x="1219200" y="2566988"/>
            <a:ext cx="6664325" cy="3022600"/>
            <a:chOff x="1321109" y="3224941"/>
            <a:chExt cx="6664289" cy="2466145"/>
          </a:xfrm>
        </p:grpSpPr>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22723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2" name="Picture 3"/>
            <p:cNvPicPr>
              <a:picLocks noChangeAspect="1" noChangeArrowheads="1"/>
            </p:cNvPicPr>
            <p:nvPr/>
          </p:nvPicPr>
          <p:blipFill>
            <a:blip r:embed="rId4" cstate="print"/>
            <a:srcRect/>
            <a:stretch>
              <a:fillRect/>
            </a:stretch>
          </p:blipFill>
          <p:spPr bwMode="auto">
            <a:xfrm>
              <a:off x="1321109" y="3224941"/>
              <a:ext cx="6664289" cy="850035"/>
            </a:xfrm>
            <a:prstGeom prst="rect">
              <a:avLst/>
            </a:prstGeom>
            <a:noFill/>
            <a:ln w="9525">
              <a:noFill/>
              <a:miter lim="800000"/>
              <a:headEnd/>
              <a:tailEnd/>
            </a:ln>
            <a:effectLst/>
          </p:spPr>
        </p:pic>
      </p:grpSp>
      <p:sp>
        <p:nvSpPr>
          <p:cNvPr id="4"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2492896"/>
            <a:ext cx="432048"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24 CuadroTexto"/>
          <p:cNvSpPr txBox="1">
            <a:spLocks noChangeArrowheads="1"/>
          </p:cNvSpPr>
          <p:nvPr/>
        </p:nvSpPr>
        <p:spPr bwMode="auto">
          <a:xfrm>
            <a:off x="1403350" y="2708275"/>
            <a:ext cx="6408738" cy="2738438"/>
          </a:xfrm>
          <a:prstGeom prst="rect">
            <a:avLst/>
          </a:prstGeom>
          <a:noFill/>
          <a:ln w="9525">
            <a:noFill/>
            <a:miter lim="800000"/>
            <a:headEnd/>
            <a:tailEnd/>
          </a:ln>
        </p:spPr>
        <p:txBody>
          <a:bodyPr>
            <a:spAutoFit/>
          </a:bodyPr>
          <a:lstStyle/>
          <a:p>
            <a:pPr algn="just"/>
            <a:r>
              <a:rPr lang="en-US" sz="1400" b="1"/>
              <a:t>Use Ohm´s Law to solve the following problem: “A 5.1 battery supplies power to a circuit with a current of 0.1 A flowing through it. What is the resistance of the load in the circuit?”</a:t>
            </a:r>
          </a:p>
          <a:p>
            <a:pPr algn="just"/>
            <a:endParaRPr lang="es-CL"/>
          </a:p>
          <a:p>
            <a:pPr algn="just"/>
            <a:r>
              <a:rPr lang="en-US" sz="1400"/>
              <a:t>Ohm´s Law states:</a:t>
            </a:r>
          </a:p>
          <a:p>
            <a:pPr algn="just"/>
            <a:endParaRPr lang="en-US" sz="1400"/>
          </a:p>
          <a:p>
            <a:pPr algn="just"/>
            <a:endParaRPr lang="en-US" sz="1400"/>
          </a:p>
          <a:p>
            <a:pPr algn="just"/>
            <a:endParaRPr lang="en-US" sz="1400"/>
          </a:p>
          <a:p>
            <a:pPr algn="just"/>
            <a:endParaRPr lang="es-CL" sz="1400"/>
          </a:p>
          <a:p>
            <a:pPr algn="just"/>
            <a:r>
              <a:rPr lang="en-US" sz="1400"/>
              <a:t>Therefore:</a:t>
            </a:r>
          </a:p>
          <a:p>
            <a:pPr algn="just"/>
            <a:endParaRPr lang="en-US" sz="1400"/>
          </a:p>
          <a:p>
            <a:pPr algn="just"/>
            <a:r>
              <a:rPr lang="en-US" sz="1400"/>
              <a:t> </a:t>
            </a:r>
            <a:endParaRPr lang="es-CL" sz="1400"/>
          </a:p>
        </p:txBody>
      </p:sp>
      <p:sp>
        <p:nvSpPr>
          <p:cNvPr id="16"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9" name="18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3482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482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cxnSp>
        <p:nvCxnSpPr>
          <p:cNvPr id="30" name="29 Conector recto de flecha"/>
          <p:cNvCxnSpPr/>
          <p:nvPr/>
        </p:nvCxnSpPr>
        <p:spPr>
          <a:xfrm>
            <a:off x="2806700" y="4237038"/>
            <a:ext cx="504825"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1475656" y="3959282"/>
            <a:ext cx="1232132" cy="604140"/>
          </a:xfrm>
          <a:prstGeom prst="rect">
            <a:avLst/>
          </a:prstGeom>
          <a:blipFill rotWithShape="1">
            <a:blip r:embed="rId6" cstate="print"/>
            <a:stretch>
              <a:fillRect/>
            </a:stretch>
          </a:blipFill>
        </p:spPr>
        <p:txBody>
          <a:bodyPr/>
          <a:lstStyle/>
          <a:p>
            <a:r>
              <a:rPr lang="es-CL">
                <a:noFill/>
              </a:rPr>
              <a:t> </a:t>
            </a:r>
          </a:p>
        </p:txBody>
      </p:sp>
      <p:sp>
        <p:nvSpPr>
          <p:cNvPr id="3" name="2 Rectángulo"/>
          <p:cNvSpPr>
            <a:spLocks noRot="1" noChangeAspect="1" noMove="1" noResize="1" noEditPoints="1" noAdjustHandles="1" noChangeArrowheads="1" noChangeShapeType="1" noTextEdit="1"/>
          </p:cNvSpPr>
          <p:nvPr/>
        </p:nvSpPr>
        <p:spPr>
          <a:xfrm>
            <a:off x="3419872" y="3933056"/>
            <a:ext cx="1385507" cy="558358"/>
          </a:xfrm>
          <a:prstGeom prst="rect">
            <a:avLst/>
          </a:prstGeom>
          <a:blipFill rotWithShape="1">
            <a:blip r:embed="rId7" cstate="print"/>
            <a:stretch>
              <a:fillRect/>
            </a:stretch>
          </a:blipFill>
        </p:spPr>
        <p:txBody>
          <a:bodyPr/>
          <a:lstStyle/>
          <a:p>
            <a:r>
              <a:rPr lang="es-CL">
                <a:noFill/>
              </a:rPr>
              <a:t> </a:t>
            </a:r>
          </a:p>
        </p:txBody>
      </p:sp>
      <p:sp>
        <p:nvSpPr>
          <p:cNvPr id="5" name="4 Rectángulo"/>
          <p:cNvSpPr>
            <a:spLocks noRot="1" noChangeAspect="1" noMove="1" noResize="1" noEditPoints="1" noAdjustHandles="1" noChangeArrowheads="1" noChangeShapeType="1" noTextEdit="1"/>
          </p:cNvSpPr>
          <p:nvPr/>
        </p:nvSpPr>
        <p:spPr>
          <a:xfrm>
            <a:off x="1403648" y="5013176"/>
            <a:ext cx="1042465" cy="338554"/>
          </a:xfrm>
          <a:prstGeom prst="rect">
            <a:avLst/>
          </a:prstGeom>
          <a:blipFill rotWithShape="1">
            <a:blip r:embed="rId8" cstate="print"/>
            <a:stretch>
              <a:fillRect/>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7171" name="17 CuadroTexto"/>
          <p:cNvSpPr txBox="1">
            <a:spLocks noChangeArrowheads="1"/>
          </p:cNvSpPr>
          <p:nvPr/>
        </p:nvSpPr>
        <p:spPr bwMode="auto">
          <a:xfrm>
            <a:off x="1555750" y="2651125"/>
            <a:ext cx="6616700" cy="522288"/>
          </a:xfrm>
          <a:prstGeom prst="rect">
            <a:avLst/>
          </a:prstGeom>
          <a:noFill/>
          <a:ln w="9525">
            <a:noFill/>
            <a:miter lim="800000"/>
            <a:headEnd/>
            <a:tailEnd/>
          </a:ln>
        </p:spPr>
        <p:txBody>
          <a:bodyPr>
            <a:spAutoFit/>
          </a:bodyPr>
          <a:lstStyle/>
          <a:p>
            <a:r>
              <a:rPr lang="en-US" sz="1400"/>
              <a:t>Carry out the experiment activity with your class. Following which you’ll be able to answer the following question</a:t>
            </a:r>
            <a:r>
              <a:rPr lang="en-US" sz="1400" b="1"/>
              <a:t>.</a:t>
            </a:r>
            <a:endParaRPr lang="es-CL" sz="1400"/>
          </a:p>
        </p:txBody>
      </p:sp>
      <p:pic>
        <p:nvPicPr>
          <p:cNvPr id="7172" name="18 Imagen"/>
          <p:cNvPicPr>
            <a:picLocks noChangeAspect="1"/>
          </p:cNvPicPr>
          <p:nvPr/>
        </p:nvPicPr>
        <p:blipFill>
          <a:blip r:embed="rId3" cstate="print"/>
          <a:srcRect/>
          <a:stretch>
            <a:fillRect/>
          </a:stretch>
        </p:blipFill>
        <p:spPr bwMode="auto">
          <a:xfrm>
            <a:off x="1341438" y="3354388"/>
            <a:ext cx="6664325" cy="636587"/>
          </a:xfrm>
          <a:prstGeom prst="rect">
            <a:avLst/>
          </a:prstGeom>
          <a:noFill/>
          <a:ln w="9525">
            <a:noFill/>
            <a:miter lim="800000"/>
            <a:headEnd/>
            <a:tailEnd/>
          </a:ln>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212976"/>
            <a:ext cx="428625" cy="438150"/>
          </a:xfrm>
          <a:prstGeom prst="ellipse">
            <a:avLst/>
          </a:prstGeom>
        </p:spPr>
      </p:pic>
      <p:sp>
        <p:nvSpPr>
          <p:cNvPr id="7174" name="20 CuadroTexto"/>
          <p:cNvSpPr txBox="1">
            <a:spLocks noChangeArrowheads="1"/>
          </p:cNvSpPr>
          <p:nvPr/>
        </p:nvSpPr>
        <p:spPr bwMode="auto">
          <a:xfrm>
            <a:off x="1566863" y="3500438"/>
            <a:ext cx="5916612" cy="307975"/>
          </a:xfrm>
          <a:prstGeom prst="rect">
            <a:avLst/>
          </a:prstGeom>
          <a:noFill/>
          <a:ln w="9525">
            <a:noFill/>
            <a:miter lim="800000"/>
            <a:headEnd/>
            <a:tailEnd/>
          </a:ln>
        </p:spPr>
        <p:txBody>
          <a:bodyPr wrap="none">
            <a:spAutoFit/>
          </a:bodyPr>
          <a:lstStyle/>
          <a:p>
            <a:r>
              <a:rPr lang="en-US" sz="1400" b="1"/>
              <a:t>Do you think electric energy can be transformed into another kind of energy?</a:t>
            </a:r>
            <a:endParaRPr lang="es-CL" sz="1400"/>
          </a:p>
        </p:txBody>
      </p:sp>
      <p:sp>
        <p:nvSpPr>
          <p:cNvPr id="22"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24" name="2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8195" name="25 CuadroTexto"/>
          <p:cNvSpPr txBox="1">
            <a:spLocks noChangeArrowheads="1"/>
          </p:cNvSpPr>
          <p:nvPr/>
        </p:nvSpPr>
        <p:spPr bwMode="auto">
          <a:xfrm>
            <a:off x="1258888" y="2852738"/>
            <a:ext cx="7058025" cy="2894012"/>
          </a:xfrm>
          <a:prstGeom prst="rect">
            <a:avLst/>
          </a:prstGeom>
          <a:noFill/>
          <a:ln w="9525">
            <a:noFill/>
            <a:miter lim="800000"/>
            <a:headEnd/>
            <a:tailEnd/>
          </a:ln>
        </p:spPr>
        <p:txBody>
          <a:bodyPr>
            <a:spAutoFit/>
          </a:bodyPr>
          <a:lstStyle/>
          <a:p>
            <a:pPr algn="just"/>
            <a:r>
              <a:rPr lang="en-US" sz="1400" b="1" dirty="0" smtClean="0"/>
              <a:t>Electric </a:t>
            </a:r>
            <a:r>
              <a:rPr lang="en-US" sz="1400" b="1" dirty="0"/>
              <a:t>circuits</a:t>
            </a:r>
            <a:endParaRPr lang="es-CL" sz="1400" dirty="0"/>
          </a:p>
          <a:p>
            <a:pPr algn="just"/>
            <a:r>
              <a:rPr lang="en-US" sz="1400" dirty="0"/>
              <a:t>Currently there are lots of devices that work with electric circuits. For example, your computer and electrical appliances have a lot of circuits inside. In the first place, we need to remember that an electric current is a flow of charge that passes through a conductor. A conductor is some sort of material that allows electric current to pass through it, while an insulator is a material that doesn´t conduct. An </a:t>
            </a:r>
            <a:r>
              <a:rPr lang="en-US" sz="1400" b="1" dirty="0"/>
              <a:t>electrical circuit </a:t>
            </a:r>
            <a:r>
              <a:rPr lang="en-US" sz="1400" dirty="0"/>
              <a:t>works by connecting some specific elements together so that the electricity can pass through it. These elements include:</a:t>
            </a:r>
            <a:endParaRPr lang="es-CL" sz="1400" dirty="0"/>
          </a:p>
          <a:p>
            <a:pPr algn="just"/>
            <a:r>
              <a:rPr lang="en-US" sz="1400" dirty="0"/>
              <a:t> </a:t>
            </a:r>
            <a:endParaRPr lang="es-CL" sz="1400" dirty="0"/>
          </a:p>
          <a:p>
            <a:pPr algn="just"/>
            <a:r>
              <a:rPr lang="en-US" sz="1400" b="1" dirty="0"/>
              <a:t>Power supply </a:t>
            </a:r>
            <a:r>
              <a:rPr lang="en-US" sz="1400" dirty="0"/>
              <a:t>– for example a battery</a:t>
            </a:r>
          </a:p>
          <a:p>
            <a:pPr algn="just"/>
            <a:endParaRPr lang="es-CL" sz="1400" dirty="0"/>
          </a:p>
          <a:p>
            <a:pPr algn="just"/>
            <a:r>
              <a:rPr lang="en-US" sz="1400" b="1" dirty="0"/>
              <a:t>Conductor </a:t>
            </a:r>
            <a:r>
              <a:rPr lang="en-US" sz="1400" dirty="0"/>
              <a:t>– as mentioned, any material that allows a flow of charge to pass through it for example a copper wire</a:t>
            </a:r>
          </a:p>
          <a:p>
            <a:pPr algn="just"/>
            <a:endParaRPr lang="es-CL" sz="1400" dirty="0"/>
          </a:p>
        </p:txBody>
      </p:sp>
      <p:sp>
        <p:nvSpPr>
          <p:cNvPr id="7"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8" name="7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pic>
        <p:nvPicPr>
          <p:cNvPr id="8198" name="10 Imagen"/>
          <p:cNvPicPr>
            <a:picLocks noChangeAspect="1"/>
          </p:cNvPicPr>
          <p:nvPr/>
        </p:nvPicPr>
        <p:blipFill>
          <a:blip r:embed="rId2" cstate="print"/>
          <a:srcRect/>
          <a:stretch>
            <a:fillRect/>
          </a:stretch>
        </p:blipFill>
        <p:spPr bwMode="auto">
          <a:xfrm>
            <a:off x="1627188" y="2260600"/>
            <a:ext cx="2800350" cy="323850"/>
          </a:xfrm>
          <a:prstGeom prst="rect">
            <a:avLst/>
          </a:prstGeom>
          <a:noFill/>
          <a:ln w="9525">
            <a:noFill/>
            <a:miter lim="800000"/>
            <a:headEnd/>
            <a:tailEnd/>
          </a:ln>
        </p:spPr>
      </p:pic>
      <p:sp>
        <p:nvSpPr>
          <p:cNvPr id="12" name="2 Subtítulo"/>
          <p:cNvSpPr txBox="1">
            <a:spLocks/>
          </p:cNvSpPr>
          <p:nvPr/>
        </p:nvSpPr>
        <p:spPr>
          <a:xfrm>
            <a:off x="1771650" y="2349500"/>
            <a:ext cx="14970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1 CuadroTexto"/>
          <p:cNvSpPr txBox="1">
            <a:spLocks noChangeArrowheads="1"/>
          </p:cNvSpPr>
          <p:nvPr/>
        </p:nvSpPr>
        <p:spPr bwMode="auto">
          <a:xfrm>
            <a:off x="1531938" y="2349500"/>
            <a:ext cx="6353175" cy="3540125"/>
          </a:xfrm>
          <a:prstGeom prst="rect">
            <a:avLst/>
          </a:prstGeom>
          <a:noFill/>
          <a:ln w="9525">
            <a:noFill/>
            <a:miter lim="800000"/>
            <a:headEnd/>
            <a:tailEnd/>
          </a:ln>
        </p:spPr>
        <p:txBody>
          <a:bodyPr>
            <a:spAutoFit/>
          </a:bodyPr>
          <a:lstStyle/>
          <a:p>
            <a:pPr algn="just"/>
            <a:endParaRPr lang="en-US" sz="1400"/>
          </a:p>
          <a:p>
            <a:pPr algn="just"/>
            <a:r>
              <a:rPr lang="en-US" sz="1400" b="1"/>
              <a:t>Load </a:t>
            </a:r>
            <a:r>
              <a:rPr lang="en-US" sz="1400"/>
              <a:t>– loads are devices that use electric current. They transform electrical energy into another kind of energy, for example light, acoustic, thermal or mechanical energy. Light bulbs are a type of load that transform electric energy into light and thermal energy.</a:t>
            </a:r>
          </a:p>
          <a:p>
            <a:pPr algn="just"/>
            <a:endParaRPr lang="es-CL" sz="1400"/>
          </a:p>
          <a:p>
            <a:pPr algn="just"/>
            <a:r>
              <a:rPr lang="en-US" sz="1400" b="1"/>
              <a:t>Switch</a:t>
            </a:r>
            <a:r>
              <a:rPr lang="en-US" sz="1400"/>
              <a:t> – regulates the flow of current by closing or breaking the circuit</a:t>
            </a:r>
          </a:p>
          <a:p>
            <a:pPr algn="just"/>
            <a:endParaRPr lang="en-US" sz="1400"/>
          </a:p>
          <a:p>
            <a:pPr algn="just"/>
            <a:r>
              <a:rPr lang="en-US" sz="1400"/>
              <a:t>During this class we will study two kinds of circuits: series circuit and parallel circuit. Both are simple forms of circuits, but each have different characteristics.</a:t>
            </a:r>
          </a:p>
          <a:p>
            <a:pPr algn="just"/>
            <a:endParaRPr lang="es-CL" sz="1400"/>
          </a:p>
          <a:p>
            <a:pPr algn="just"/>
            <a:r>
              <a:rPr lang="en-US" sz="1400" b="1"/>
              <a:t>Series circuits</a:t>
            </a:r>
            <a:r>
              <a:rPr lang="en-US" sz="1400"/>
              <a:t> connect several loads on the same connector, i.e. there is only one possible path along which the electrical current can flow. </a:t>
            </a:r>
            <a:r>
              <a:rPr lang="en-US" sz="1400" b="1"/>
              <a:t>Parallel circuits</a:t>
            </a:r>
            <a:r>
              <a:rPr lang="en-US" sz="1400"/>
              <a:t> connect loads with different paths, making one load independent of the other, i.e. if one of the paths is broken, the other paths will continue to work. </a:t>
            </a:r>
          </a:p>
          <a:p>
            <a:pPr algn="just"/>
            <a:endParaRPr lang="en-US" sz="1400"/>
          </a:p>
        </p:txBody>
      </p:sp>
      <p:sp>
        <p:nvSpPr>
          <p:cNvPr id="1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3" name="12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1619250" y="2708275"/>
            <a:ext cx="6022975" cy="3497263"/>
          </a:xfrm>
          <a:prstGeom prst="rect">
            <a:avLst/>
          </a:prstGeom>
          <a:noFill/>
          <a:ln w="9525">
            <a:noFill/>
            <a:miter lim="800000"/>
            <a:headEnd/>
            <a:tailEnd/>
          </a:ln>
          <a:effectLst/>
        </p:spPr>
      </p:pic>
      <p:sp>
        <p:nvSpPr>
          <p:cNvPr id="1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3" name="12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10246" name="1 Rectángulo"/>
          <p:cNvSpPr>
            <a:spLocks noChangeArrowheads="1"/>
          </p:cNvSpPr>
          <p:nvPr/>
        </p:nvSpPr>
        <p:spPr bwMode="auto">
          <a:xfrm>
            <a:off x="1619250" y="2257425"/>
            <a:ext cx="5400675" cy="307975"/>
          </a:xfrm>
          <a:prstGeom prst="rect">
            <a:avLst/>
          </a:prstGeom>
          <a:noFill/>
          <a:ln w="9525">
            <a:noFill/>
            <a:miter lim="800000"/>
            <a:headEnd/>
            <a:tailEnd/>
          </a:ln>
        </p:spPr>
        <p:txBody>
          <a:bodyPr>
            <a:spAutoFit/>
          </a:bodyPr>
          <a:lstStyle/>
          <a:p>
            <a:r>
              <a:rPr lang="en-US" sz="1400"/>
              <a:t>The following page presents diagrams of parallel and series circuits.</a:t>
            </a:r>
            <a:endParaRPr lang="es-CL" sz="1400"/>
          </a:p>
        </p:txBody>
      </p:sp>
      <p:sp>
        <p:nvSpPr>
          <p:cNvPr id="10247" name="8 Rectángulo"/>
          <p:cNvSpPr>
            <a:spLocks noChangeArrowheads="1"/>
          </p:cNvSpPr>
          <p:nvPr/>
        </p:nvSpPr>
        <p:spPr bwMode="auto">
          <a:xfrm>
            <a:off x="2997200" y="2730500"/>
            <a:ext cx="1144588" cy="277813"/>
          </a:xfrm>
          <a:prstGeom prst="rect">
            <a:avLst/>
          </a:prstGeom>
          <a:noFill/>
          <a:ln w="9525">
            <a:noFill/>
            <a:miter lim="800000"/>
            <a:headEnd/>
            <a:tailEnd/>
          </a:ln>
        </p:spPr>
        <p:txBody>
          <a:bodyPr>
            <a:spAutoFit/>
          </a:bodyPr>
          <a:lstStyle/>
          <a:p>
            <a:r>
              <a:rPr lang="en-US" sz="1200" b="1"/>
              <a:t>Series circuit</a:t>
            </a:r>
            <a:endParaRPr lang="es-CL" sz="1200" b="1"/>
          </a:p>
        </p:txBody>
      </p:sp>
      <p:sp>
        <p:nvSpPr>
          <p:cNvPr id="10248" name="9 Rectángulo"/>
          <p:cNvSpPr>
            <a:spLocks noChangeArrowheads="1"/>
          </p:cNvSpPr>
          <p:nvPr/>
        </p:nvSpPr>
        <p:spPr bwMode="auto">
          <a:xfrm>
            <a:off x="2994025" y="4508500"/>
            <a:ext cx="1119188" cy="277813"/>
          </a:xfrm>
          <a:prstGeom prst="rect">
            <a:avLst/>
          </a:prstGeom>
          <a:noFill/>
          <a:ln w="9525">
            <a:noFill/>
            <a:miter lim="800000"/>
            <a:headEnd/>
            <a:tailEnd/>
          </a:ln>
        </p:spPr>
        <p:txBody>
          <a:bodyPr>
            <a:spAutoFit/>
          </a:bodyPr>
          <a:lstStyle/>
          <a:p>
            <a:r>
              <a:rPr lang="en-US" sz="1200" b="1"/>
              <a:t>Parallel circuit</a:t>
            </a:r>
            <a:endParaRPr lang="es-CL" sz="1200" b="1"/>
          </a:p>
        </p:txBody>
      </p:sp>
      <p:sp>
        <p:nvSpPr>
          <p:cNvPr id="10249" name="10 Rectángulo"/>
          <p:cNvSpPr>
            <a:spLocks noChangeArrowheads="1"/>
          </p:cNvSpPr>
          <p:nvPr/>
        </p:nvSpPr>
        <p:spPr bwMode="auto">
          <a:xfrm>
            <a:off x="5580063" y="2801938"/>
            <a:ext cx="2016125" cy="461962"/>
          </a:xfrm>
          <a:prstGeom prst="rect">
            <a:avLst/>
          </a:prstGeom>
          <a:noFill/>
          <a:ln w="9525">
            <a:noFill/>
            <a:miter lim="800000"/>
            <a:headEnd/>
            <a:tailEnd/>
          </a:ln>
        </p:spPr>
        <p:txBody>
          <a:bodyPr>
            <a:spAutoFit/>
          </a:bodyPr>
          <a:lstStyle/>
          <a:p>
            <a:pPr algn="ctr"/>
            <a:r>
              <a:rPr lang="en-US" sz="1200" b="1"/>
              <a:t>Symbols used in electric circuit diagrams</a:t>
            </a:r>
            <a:endParaRPr lang="es-CL" sz="1200" b="1"/>
          </a:p>
        </p:txBody>
      </p:sp>
      <p:sp>
        <p:nvSpPr>
          <p:cNvPr id="10250" name="11 Rectángulo"/>
          <p:cNvSpPr>
            <a:spLocks noChangeArrowheads="1"/>
          </p:cNvSpPr>
          <p:nvPr/>
        </p:nvSpPr>
        <p:spPr bwMode="auto">
          <a:xfrm>
            <a:off x="5876925" y="3429000"/>
            <a:ext cx="855663" cy="276225"/>
          </a:xfrm>
          <a:prstGeom prst="rect">
            <a:avLst/>
          </a:prstGeom>
          <a:noFill/>
          <a:ln w="9525">
            <a:noFill/>
            <a:miter lim="800000"/>
            <a:headEnd/>
            <a:tailEnd/>
          </a:ln>
        </p:spPr>
        <p:txBody>
          <a:bodyPr>
            <a:spAutoFit/>
          </a:bodyPr>
          <a:lstStyle/>
          <a:p>
            <a:r>
              <a:rPr lang="en-US" sz="1200" b="1"/>
              <a:t>Conductor</a:t>
            </a:r>
            <a:endParaRPr lang="es-CL" sz="1200" b="1"/>
          </a:p>
        </p:txBody>
      </p:sp>
      <p:sp>
        <p:nvSpPr>
          <p:cNvPr id="10251" name="13 Rectángulo"/>
          <p:cNvSpPr>
            <a:spLocks noChangeArrowheads="1"/>
          </p:cNvSpPr>
          <p:nvPr/>
        </p:nvSpPr>
        <p:spPr bwMode="auto">
          <a:xfrm>
            <a:off x="5683250" y="4005263"/>
            <a:ext cx="1081088" cy="276225"/>
          </a:xfrm>
          <a:prstGeom prst="rect">
            <a:avLst/>
          </a:prstGeom>
          <a:noFill/>
          <a:ln w="9525">
            <a:noFill/>
            <a:miter lim="800000"/>
            <a:headEnd/>
            <a:tailEnd/>
          </a:ln>
        </p:spPr>
        <p:txBody>
          <a:bodyPr>
            <a:spAutoFit/>
          </a:bodyPr>
          <a:lstStyle/>
          <a:p>
            <a:r>
              <a:rPr lang="en-US" sz="1200" b="1"/>
              <a:t>Power Supply</a:t>
            </a:r>
            <a:endParaRPr lang="es-CL" sz="1200" b="1"/>
          </a:p>
        </p:txBody>
      </p:sp>
      <p:sp>
        <p:nvSpPr>
          <p:cNvPr id="10252" name="14 Rectángulo"/>
          <p:cNvSpPr>
            <a:spLocks noChangeArrowheads="1"/>
          </p:cNvSpPr>
          <p:nvPr/>
        </p:nvSpPr>
        <p:spPr bwMode="auto">
          <a:xfrm>
            <a:off x="6227763" y="4581525"/>
            <a:ext cx="539750" cy="276225"/>
          </a:xfrm>
          <a:prstGeom prst="rect">
            <a:avLst/>
          </a:prstGeom>
          <a:noFill/>
          <a:ln w="9525">
            <a:noFill/>
            <a:miter lim="800000"/>
            <a:headEnd/>
            <a:tailEnd/>
          </a:ln>
        </p:spPr>
        <p:txBody>
          <a:bodyPr>
            <a:spAutoFit/>
          </a:bodyPr>
          <a:lstStyle/>
          <a:p>
            <a:r>
              <a:rPr lang="en-US" sz="1200" b="1"/>
              <a:t>Load</a:t>
            </a:r>
            <a:endParaRPr lang="es-CL" sz="1200" b="1"/>
          </a:p>
        </p:txBody>
      </p:sp>
      <p:sp>
        <p:nvSpPr>
          <p:cNvPr id="10253" name="16 Rectángulo"/>
          <p:cNvSpPr>
            <a:spLocks noChangeArrowheads="1"/>
          </p:cNvSpPr>
          <p:nvPr/>
        </p:nvSpPr>
        <p:spPr bwMode="auto">
          <a:xfrm>
            <a:off x="5651500" y="5157788"/>
            <a:ext cx="1079500" cy="276225"/>
          </a:xfrm>
          <a:prstGeom prst="rect">
            <a:avLst/>
          </a:prstGeom>
          <a:noFill/>
          <a:ln w="9525">
            <a:noFill/>
            <a:miter lim="800000"/>
            <a:headEnd/>
            <a:tailEnd/>
          </a:ln>
        </p:spPr>
        <p:txBody>
          <a:bodyPr>
            <a:spAutoFit/>
          </a:bodyPr>
          <a:lstStyle/>
          <a:p>
            <a:r>
              <a:rPr lang="en-US" sz="1200" b="1"/>
              <a:t>Closed Switch</a:t>
            </a:r>
            <a:endParaRPr lang="es-CL" sz="1200" b="1"/>
          </a:p>
        </p:txBody>
      </p:sp>
      <p:sp>
        <p:nvSpPr>
          <p:cNvPr id="10254" name="17 Rectángulo"/>
          <p:cNvSpPr>
            <a:spLocks noChangeArrowheads="1"/>
          </p:cNvSpPr>
          <p:nvPr/>
        </p:nvSpPr>
        <p:spPr bwMode="auto">
          <a:xfrm>
            <a:off x="5724525" y="5743575"/>
            <a:ext cx="1079500" cy="277813"/>
          </a:xfrm>
          <a:prstGeom prst="rect">
            <a:avLst/>
          </a:prstGeom>
          <a:noFill/>
          <a:ln w="9525">
            <a:noFill/>
            <a:miter lim="800000"/>
            <a:headEnd/>
            <a:tailEnd/>
          </a:ln>
        </p:spPr>
        <p:txBody>
          <a:bodyPr>
            <a:spAutoFit/>
          </a:bodyPr>
          <a:lstStyle/>
          <a:p>
            <a:r>
              <a:rPr lang="en-US" sz="1200" b="1"/>
              <a:t>Open Switch</a:t>
            </a:r>
            <a:endParaRPr lang="es-CL" sz="12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4727575" y="3507209"/>
            <a:ext cx="3013075" cy="1577975"/>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1" name="10 CuadroTexto"/>
          <p:cNvSpPr txBox="1"/>
          <p:nvPr/>
        </p:nvSpPr>
        <p:spPr>
          <a:xfrm>
            <a:off x="1570038" y="2420938"/>
            <a:ext cx="6315075" cy="954087"/>
          </a:xfrm>
          <a:prstGeom prst="rect">
            <a:avLst/>
          </a:prstGeom>
          <a:noFill/>
          <a:ln>
            <a:noFill/>
          </a:ln>
        </p:spPr>
        <p:txBody>
          <a:bodyPr>
            <a:spAutoFit/>
          </a:bodyPr>
          <a:lstStyle/>
          <a:p>
            <a:pPr fontAlgn="auto">
              <a:spcBef>
                <a:spcPts val="0"/>
              </a:spcBef>
              <a:spcAft>
                <a:spcPts val="0"/>
              </a:spcAft>
              <a:defRPr/>
            </a:pPr>
            <a:r>
              <a:rPr lang="en-US" sz="1400" dirty="0">
                <a:latin typeface="+mn-lt"/>
                <a:cs typeface="+mn-cs"/>
              </a:rPr>
              <a:t>Both circuits represent a different relationship between load resistance, electric current and voltage:</a:t>
            </a:r>
          </a:p>
          <a:p>
            <a:pPr algn="ctr" fontAlgn="auto">
              <a:spcBef>
                <a:spcPts val="0"/>
              </a:spcBef>
              <a:spcAft>
                <a:spcPts val="0"/>
              </a:spcAft>
              <a:defRPr/>
            </a:pPr>
            <a:endParaRPr lang="en-US" sz="1400" b="1" dirty="0">
              <a:latin typeface="+mn-lt"/>
              <a:cs typeface="+mn-cs"/>
            </a:endParaRPr>
          </a:p>
          <a:p>
            <a:pPr fontAlgn="auto">
              <a:spcBef>
                <a:spcPts val="0"/>
              </a:spcBef>
              <a:spcAft>
                <a:spcPts val="0"/>
              </a:spcAft>
              <a:defRPr/>
            </a:pPr>
            <a:r>
              <a:rPr lang="en-US" sz="1400" b="1" dirty="0">
                <a:latin typeface="+mn-lt"/>
                <a:cs typeface="+mn-cs"/>
              </a:rPr>
              <a:t>	Series circuit		          Parallel circuit</a:t>
            </a:r>
            <a:endParaRPr lang="es-CL" sz="1400" b="1" dirty="0">
              <a:latin typeface="+mn-lt"/>
              <a:cs typeface="+mn-cs"/>
            </a:endParaRPr>
          </a:p>
        </p:txBody>
      </p:sp>
      <p:sp>
        <p:nvSpPr>
          <p:cNvPr id="9"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0" name="9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112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CL"/>
          </a:p>
        </p:txBody>
      </p:sp>
      <p:sp>
        <p:nvSpPr>
          <p:cNvPr id="11272" name="Rectangle 3"/>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s-CL">
              <a:latin typeface="Arial" charset="0"/>
            </a:endParaRPr>
          </a:p>
        </p:txBody>
      </p:sp>
      <p:sp>
        <p:nvSpPr>
          <p:cNvPr id="1127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CL"/>
          </a:p>
        </p:txBody>
      </p:sp>
      <p:sp>
        <p:nvSpPr>
          <p:cNvPr id="11274" name="Rectangle 6"/>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s-CL">
              <a:latin typeface="Arial" charset="0"/>
            </a:endParaRPr>
          </a:p>
        </p:txBody>
      </p:sp>
      <p:sp>
        <p:nvSpPr>
          <p:cNvPr id="1127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7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7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5" name="24 Rectángulo redondeado"/>
          <p:cNvSpPr/>
          <p:nvPr/>
        </p:nvSpPr>
        <p:spPr>
          <a:xfrm>
            <a:off x="1636713" y="3500859"/>
            <a:ext cx="2935287" cy="1584176"/>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127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8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8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0264" name="Rectangle 21"/>
          <p:cNvSpPr>
            <a:spLocks noChangeArrowheads="1"/>
          </p:cNvSpPr>
          <p:nvPr/>
        </p:nvSpPr>
        <p:spPr bwMode="auto">
          <a:xfrm>
            <a:off x="1728862" y="5499248"/>
            <a:ext cx="2051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1400" dirty="0">
                <a:latin typeface="+mj-lt"/>
                <a:ea typeface="Calibri" pitchFamily="34" charset="0"/>
                <a:cs typeface="Times New Roman" pitchFamily="18" charset="0"/>
              </a:rPr>
              <a:t>Where:</a:t>
            </a:r>
            <a:endParaRPr lang="es-CL" sz="1400" dirty="0">
              <a:latin typeface="+mj-lt"/>
              <a:ea typeface="Calibri" pitchFamily="34" charset="0"/>
              <a:cs typeface="Times New Roman" pitchFamily="18" charset="0"/>
            </a:endParaRPr>
          </a:p>
          <a:p>
            <a:pPr eaLnBrk="0" hangingPunct="0">
              <a:defRPr/>
            </a:pPr>
            <a:r>
              <a:rPr lang="en-US" sz="1400" i="1" dirty="0">
                <a:latin typeface="+mj-lt"/>
                <a:ea typeface="Calibri" pitchFamily="34" charset="0"/>
                <a:cs typeface="Times New Roman" pitchFamily="18" charset="0"/>
              </a:rPr>
              <a:t>V</a:t>
            </a:r>
            <a:r>
              <a:rPr lang="en-US" sz="1400" i="1" baseline="-30000" dirty="0">
                <a:latin typeface="+mj-lt"/>
                <a:ea typeface="Calibri" pitchFamily="34" charset="0"/>
                <a:cs typeface="Times New Roman" pitchFamily="18" charset="0"/>
              </a:rPr>
              <a:t>T</a:t>
            </a:r>
            <a:r>
              <a:rPr lang="en-US" sz="1400" dirty="0">
                <a:latin typeface="+mj-lt"/>
                <a:ea typeface="Calibri" pitchFamily="34" charset="0"/>
                <a:cs typeface="Times New Roman" pitchFamily="18" charset="0"/>
              </a:rPr>
              <a:t>  = Total voltage</a:t>
            </a:r>
            <a:endParaRPr lang="es-CL" sz="1400" dirty="0">
              <a:latin typeface="+mj-lt"/>
            </a:endParaRPr>
          </a:p>
          <a:p>
            <a:pPr eaLnBrk="0" hangingPunct="0">
              <a:defRPr/>
            </a:pPr>
            <a:r>
              <a:rPr lang="en-US" sz="1400" i="1" dirty="0">
                <a:latin typeface="+mj-lt"/>
              </a:rPr>
              <a:t>I</a:t>
            </a:r>
            <a:r>
              <a:rPr lang="en-US" sz="1400" i="1" baseline="-30000" dirty="0">
                <a:latin typeface="+mj-lt"/>
              </a:rPr>
              <a:t>T</a:t>
            </a:r>
            <a:r>
              <a:rPr lang="en-US" sz="1400" dirty="0">
                <a:latin typeface="+mj-lt"/>
              </a:rPr>
              <a:t>   =  Total current</a:t>
            </a:r>
            <a:endParaRPr lang="en-US" sz="1400" i="1" dirty="0">
              <a:latin typeface="+mj-lt"/>
            </a:endParaRPr>
          </a:p>
          <a:p>
            <a:pPr eaLnBrk="0" hangingPunct="0">
              <a:defRPr/>
            </a:pPr>
            <a:r>
              <a:rPr lang="en-US" sz="1400" i="1" dirty="0">
                <a:latin typeface="+mj-lt"/>
              </a:rPr>
              <a:t>R</a:t>
            </a:r>
            <a:r>
              <a:rPr lang="en-US" sz="1400" i="1" baseline="-30000" dirty="0">
                <a:latin typeface="+mj-lt"/>
              </a:rPr>
              <a:t>T</a:t>
            </a:r>
            <a:r>
              <a:rPr lang="en-US" sz="1400" dirty="0">
                <a:latin typeface="+mj-lt"/>
              </a:rPr>
              <a:t>  = Total resistance</a:t>
            </a:r>
            <a:r>
              <a:rPr lang="es-CL" sz="1400" dirty="0">
                <a:latin typeface="+mj-lt"/>
              </a:rPr>
              <a:t> </a:t>
            </a:r>
          </a:p>
        </p:txBody>
      </p:sp>
      <p:sp>
        <p:nvSpPr>
          <p:cNvPr id="2" name="1 Rectángulo"/>
          <p:cNvSpPr>
            <a:spLocks noRot="1" noChangeAspect="1" noMove="1" noResize="1" noEditPoints="1" noAdjustHandles="1" noChangeArrowheads="1" noChangeShapeType="1" noTextEdit="1"/>
          </p:cNvSpPr>
          <p:nvPr/>
        </p:nvSpPr>
        <p:spPr>
          <a:xfrm>
            <a:off x="1855254" y="3612568"/>
            <a:ext cx="2446375" cy="338554"/>
          </a:xfrm>
          <a:prstGeom prst="rect">
            <a:avLst/>
          </a:prstGeom>
          <a:blipFill rotWithShape="1">
            <a:blip r:embed="rId2" cstate="print"/>
            <a:stretch>
              <a:fillRect/>
            </a:stretch>
          </a:blipFill>
        </p:spPr>
        <p:txBody>
          <a:bodyPr/>
          <a:lstStyle/>
          <a:p>
            <a:r>
              <a:rPr lang="es-CL">
                <a:noFill/>
              </a:rPr>
              <a:t> </a:t>
            </a:r>
          </a:p>
        </p:txBody>
      </p:sp>
      <p:sp>
        <p:nvSpPr>
          <p:cNvPr id="3" name="2 Rectángulo"/>
          <p:cNvSpPr>
            <a:spLocks noRot="1" noChangeAspect="1" noMove="1" noResize="1" noEditPoints="1" noAdjustHandles="1" noChangeArrowheads="1" noChangeShapeType="1" noTextEdit="1"/>
          </p:cNvSpPr>
          <p:nvPr/>
        </p:nvSpPr>
        <p:spPr>
          <a:xfrm>
            <a:off x="1936206" y="3981900"/>
            <a:ext cx="2305054" cy="338554"/>
          </a:xfrm>
          <a:prstGeom prst="rect">
            <a:avLst/>
          </a:prstGeom>
          <a:blipFill rotWithShape="1">
            <a:blip r:embed="rId3" cstate="print"/>
            <a:stretch>
              <a:fillRect/>
            </a:stretch>
          </a:blipFill>
        </p:spPr>
        <p:txBody>
          <a:bodyPr/>
          <a:lstStyle/>
          <a:p>
            <a:r>
              <a:rPr lang="es-CL">
                <a:noFill/>
              </a:rPr>
              <a:t> </a:t>
            </a:r>
          </a:p>
        </p:txBody>
      </p:sp>
      <p:sp>
        <p:nvSpPr>
          <p:cNvPr id="4" name="3 Rectángulo"/>
          <p:cNvSpPr>
            <a:spLocks noRot="1" noChangeAspect="1" noMove="1" noResize="1" noEditPoints="1" noAdjustHandles="1" noChangeArrowheads="1" noChangeShapeType="1" noTextEdit="1"/>
          </p:cNvSpPr>
          <p:nvPr/>
        </p:nvSpPr>
        <p:spPr>
          <a:xfrm>
            <a:off x="1896777" y="4408516"/>
            <a:ext cx="2459199" cy="338554"/>
          </a:xfrm>
          <a:prstGeom prst="rect">
            <a:avLst/>
          </a:prstGeom>
          <a:blipFill rotWithShape="1">
            <a:blip r:embed="rId4" cstate="print"/>
            <a:stretch>
              <a:fillRect/>
            </a:stretch>
          </a:blipFill>
        </p:spPr>
        <p:txBody>
          <a:bodyPr/>
          <a:lstStyle/>
          <a:p>
            <a:r>
              <a:rPr lang="es-CL">
                <a:noFill/>
              </a:rPr>
              <a:t> </a:t>
            </a:r>
          </a:p>
        </p:txBody>
      </p:sp>
      <p:sp>
        <p:nvSpPr>
          <p:cNvPr id="6" name="5 Rectángulo"/>
          <p:cNvSpPr>
            <a:spLocks noRot="1" noChangeAspect="1" noMove="1" noResize="1" noEditPoints="1" noAdjustHandles="1" noChangeArrowheads="1" noChangeShapeType="1" noTextEdit="1"/>
          </p:cNvSpPr>
          <p:nvPr/>
        </p:nvSpPr>
        <p:spPr>
          <a:xfrm>
            <a:off x="4998060" y="3644404"/>
            <a:ext cx="2526268" cy="338554"/>
          </a:xfrm>
          <a:prstGeom prst="rect">
            <a:avLst/>
          </a:prstGeom>
          <a:blipFill rotWithShape="1">
            <a:blip r:embed="rId5" cstate="print"/>
            <a:stretch>
              <a:fillRect/>
            </a:stretch>
          </a:blipFill>
        </p:spPr>
        <p:txBody>
          <a:bodyPr/>
          <a:lstStyle/>
          <a:p>
            <a:r>
              <a:rPr lang="es-CL">
                <a:noFill/>
              </a:rPr>
              <a:t> </a:t>
            </a:r>
          </a:p>
        </p:txBody>
      </p:sp>
      <p:sp>
        <p:nvSpPr>
          <p:cNvPr id="7" name="6 Rectángulo"/>
          <p:cNvSpPr>
            <a:spLocks noRot="1" noChangeAspect="1" noMove="1" noResize="1" noEditPoints="1" noAdjustHandles="1" noChangeArrowheads="1" noChangeShapeType="1" noTextEdit="1"/>
          </p:cNvSpPr>
          <p:nvPr/>
        </p:nvSpPr>
        <p:spPr>
          <a:xfrm>
            <a:off x="5078369" y="4035830"/>
            <a:ext cx="2247602" cy="338554"/>
          </a:xfrm>
          <a:prstGeom prst="rect">
            <a:avLst/>
          </a:prstGeom>
          <a:blipFill rotWithShape="1">
            <a:blip r:embed="rId6" cstate="print"/>
            <a:stretch>
              <a:fillRect/>
            </a:stretch>
          </a:blipFill>
        </p:spPr>
        <p:txBody>
          <a:bodyPr/>
          <a:lstStyle/>
          <a:p>
            <a:r>
              <a:rPr lang="es-CL">
                <a:noFill/>
              </a:rPr>
              <a:t> </a:t>
            </a:r>
          </a:p>
        </p:txBody>
      </p:sp>
      <p:sp>
        <p:nvSpPr>
          <p:cNvPr id="8" name="7 Rectángulo"/>
          <p:cNvSpPr>
            <a:spLocks noRot="1" noChangeAspect="1" noMove="1" noResize="1" noEditPoints="1" noAdjustHandles="1" noChangeArrowheads="1" noChangeShapeType="1" noTextEdit="1"/>
          </p:cNvSpPr>
          <p:nvPr/>
        </p:nvSpPr>
        <p:spPr>
          <a:xfrm>
            <a:off x="5010788" y="4392462"/>
            <a:ext cx="2459199" cy="596382"/>
          </a:xfrm>
          <a:prstGeom prst="rect">
            <a:avLst/>
          </a:prstGeom>
          <a:blipFill rotWithShape="1">
            <a:blip r:embed="rId7" cstate="print"/>
            <a:stretch>
              <a:fillRect/>
            </a:stretch>
          </a:blipFill>
        </p:spPr>
        <p:txBody>
          <a:bodyPr/>
          <a:lstStyle/>
          <a:p>
            <a:r>
              <a:rPr lang="es-CL">
                <a:no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3708400" y="4005263"/>
            <a:ext cx="1223963" cy="1068387"/>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2292" name="10 CuadroTexto"/>
          <p:cNvSpPr txBox="1">
            <a:spLocks noChangeArrowheads="1"/>
          </p:cNvSpPr>
          <p:nvPr/>
        </p:nvSpPr>
        <p:spPr bwMode="auto">
          <a:xfrm>
            <a:off x="1187450" y="2420938"/>
            <a:ext cx="7048500" cy="1384300"/>
          </a:xfrm>
          <a:prstGeom prst="rect">
            <a:avLst/>
          </a:prstGeom>
          <a:noFill/>
          <a:ln w="9525">
            <a:noFill/>
            <a:miter lim="800000"/>
            <a:headEnd/>
            <a:tailEnd/>
          </a:ln>
        </p:spPr>
        <p:txBody>
          <a:bodyPr>
            <a:spAutoFit/>
          </a:bodyPr>
          <a:lstStyle/>
          <a:p>
            <a:pPr algn="just"/>
            <a:r>
              <a:rPr lang="en-US" sz="1400" b="1"/>
              <a:t>Ohm´s Law </a:t>
            </a:r>
            <a:r>
              <a:rPr lang="en-US" sz="1400"/>
              <a:t>establishes that there is a direct proportionality between electric current (</a:t>
            </a:r>
            <a:r>
              <a:rPr lang="en-US" sz="1400" i="1"/>
              <a:t>I</a:t>
            </a:r>
            <a:r>
              <a:rPr lang="en-US" sz="1400"/>
              <a:t>) flowing between two points of an electrical circuit and the potential difference of </a:t>
            </a:r>
            <a:r>
              <a:rPr lang="en-US" sz="1400" i="1"/>
              <a:t>voltage</a:t>
            </a:r>
            <a:r>
              <a:rPr lang="en-US" sz="1400"/>
              <a:t> (V) applied across a conductor. Between these two parameters there is a constant proportionality equal to the inverse of the load resistance. </a:t>
            </a:r>
          </a:p>
          <a:p>
            <a:pPr algn="just"/>
            <a:endParaRPr lang="en-US" sz="1400"/>
          </a:p>
          <a:p>
            <a:pPr algn="just"/>
            <a:r>
              <a:rPr lang="en-US" sz="1400"/>
              <a:t>The mathematical form of the law is shown below:</a:t>
            </a:r>
          </a:p>
        </p:txBody>
      </p:sp>
      <p:sp>
        <p:nvSpPr>
          <p:cNvPr id="12" name="2 Subtítulo"/>
          <p:cNvSpPr txBox="1">
            <a:spLocks/>
          </p:cNvSpPr>
          <p:nvPr/>
        </p:nvSpPr>
        <p:spPr>
          <a:xfrm>
            <a:off x="5364163" y="1052513"/>
            <a:ext cx="4211637" cy="576262"/>
          </a:xfrm>
          <a:prstGeom prst="rect">
            <a:avLst/>
          </a:prstGeom>
        </p:spPr>
        <p:txBody>
          <a:bodyPr/>
          <a:lstStyle/>
          <a:p>
            <a:pPr marL="342900" indent="-342900" fontAlgn="auto">
              <a:spcBef>
                <a:spcPct val="20000"/>
              </a:spcBef>
              <a:spcAft>
                <a:spcPts val="0"/>
              </a:spcAft>
              <a:defRPr/>
            </a:pPr>
            <a:r>
              <a:rPr lang="en-US" b="1" dirty="0">
                <a:solidFill>
                  <a:schemeClr val="bg1"/>
                </a:solidFill>
                <a:latin typeface="+mj-lt"/>
                <a:cs typeface="+mn-cs"/>
              </a:rPr>
              <a:t>How does an electrical circuit work?</a:t>
            </a:r>
            <a:endParaRPr lang="es-ES_tradnl" baseline="30000" dirty="0">
              <a:solidFill>
                <a:schemeClr val="bg1"/>
              </a:solidFill>
              <a:latin typeface="Frutiger 55 Roman" pitchFamily="34" charset="0"/>
              <a:cs typeface="+mn-cs"/>
            </a:endParaRPr>
          </a:p>
        </p:txBody>
      </p:sp>
      <p:sp>
        <p:nvSpPr>
          <p:cNvPr id="14" name="13 CuadroTexto"/>
          <p:cNvSpPr txBox="1"/>
          <p:nvPr/>
        </p:nvSpPr>
        <p:spPr>
          <a:xfrm>
            <a:off x="5364163" y="1484313"/>
            <a:ext cx="3455987" cy="277812"/>
          </a:xfrm>
          <a:prstGeom prst="rect">
            <a:avLst/>
          </a:prstGeom>
          <a:noFill/>
        </p:spPr>
        <p:txBody>
          <a:bodyPr>
            <a:spAutoFit/>
          </a:bodyPr>
          <a:lstStyle/>
          <a:p>
            <a:pPr fontAlgn="auto">
              <a:spcBef>
                <a:spcPts val="0"/>
              </a:spcBef>
              <a:spcAft>
                <a:spcPts val="0"/>
              </a:spcAft>
              <a:defRPr/>
            </a:pPr>
            <a:r>
              <a:rPr lang="en-US" sz="1200" dirty="0">
                <a:solidFill>
                  <a:schemeClr val="tx1">
                    <a:lumMod val="65000"/>
                    <a:lumOff val="35000"/>
                  </a:schemeClr>
                </a:solidFill>
                <a:latin typeface="+mn-lt"/>
                <a:cs typeface="+mn-cs"/>
              </a:rPr>
              <a:t>Exploring Ohm’s Law in parallel and series circuits</a:t>
            </a:r>
            <a:endParaRPr lang="es-CL" sz="1200" dirty="0">
              <a:solidFill>
                <a:schemeClr val="tx1">
                  <a:lumMod val="65000"/>
                  <a:lumOff val="35000"/>
                </a:schemeClr>
              </a:solidFill>
              <a:latin typeface="+mn-lt"/>
              <a:cs typeface="+mn-cs"/>
            </a:endParaRPr>
          </a:p>
        </p:txBody>
      </p:sp>
      <p:sp>
        <p:nvSpPr>
          <p:cNvPr id="122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3843569" y="4209941"/>
            <a:ext cx="838498" cy="666529"/>
          </a:xfrm>
          <a:prstGeom prst="rect">
            <a:avLst/>
          </a:prstGeom>
          <a:blipFill rotWithShape="1">
            <a:blip r:embed="rId2" cstate="print"/>
            <a:stretch>
              <a:fillRect/>
            </a:stretch>
          </a:blipFill>
        </p:spPr>
        <p:txBody>
          <a:bodyPr/>
          <a:lstStyle/>
          <a:p>
            <a:r>
              <a:rPr lang="es-CL">
                <a:noFill/>
              </a:rPr>
              <a:t> </a:t>
            </a:r>
          </a:p>
        </p:txBody>
      </p:sp>
      <p:sp>
        <p:nvSpPr>
          <p:cNvPr id="12297" name="2 Rectángulo"/>
          <p:cNvSpPr>
            <a:spLocks noChangeArrowheads="1"/>
          </p:cNvSpPr>
          <p:nvPr/>
        </p:nvSpPr>
        <p:spPr bwMode="auto">
          <a:xfrm>
            <a:off x="1187450" y="5056188"/>
            <a:ext cx="1728788" cy="954087"/>
          </a:xfrm>
          <a:prstGeom prst="rect">
            <a:avLst/>
          </a:prstGeom>
          <a:noFill/>
          <a:ln w="9525">
            <a:noFill/>
            <a:miter lim="800000"/>
            <a:headEnd/>
            <a:tailEnd/>
          </a:ln>
        </p:spPr>
        <p:txBody>
          <a:bodyPr>
            <a:spAutoFit/>
          </a:bodyPr>
          <a:lstStyle/>
          <a:p>
            <a:r>
              <a:rPr lang="en-US" sz="1400"/>
              <a:t>Where: </a:t>
            </a:r>
            <a:endParaRPr lang="es-CL" sz="1400"/>
          </a:p>
          <a:p>
            <a:r>
              <a:rPr lang="en-US" sz="1400" i="1"/>
              <a:t>I</a:t>
            </a:r>
            <a:r>
              <a:rPr lang="en-US" sz="1400"/>
              <a:t> = Electric current</a:t>
            </a:r>
            <a:endParaRPr lang="es-CL" sz="1400"/>
          </a:p>
          <a:p>
            <a:r>
              <a:rPr lang="en-US" sz="1400" i="1"/>
              <a:t>V</a:t>
            </a:r>
            <a:r>
              <a:rPr lang="en-US" sz="1400"/>
              <a:t> = Voltage</a:t>
            </a:r>
            <a:endParaRPr lang="es-CL" sz="1400"/>
          </a:p>
          <a:p>
            <a:r>
              <a:rPr lang="en-US" sz="1400" i="1"/>
              <a:t>R</a:t>
            </a:r>
            <a:r>
              <a:rPr lang="en-US" sz="1400"/>
              <a:t> = Resistance</a:t>
            </a:r>
            <a:endParaRPr lang="es-CL"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2693</Words>
  <Application>Microsoft Office PowerPoint</Application>
  <PresentationFormat>On-screen Show (4:3)</PresentationFormat>
  <Paragraphs>320</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Tema de Office</vt:lpstr>
      <vt:lpstr>2_Tema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 Citrin</cp:lastModifiedBy>
  <cp:revision>200</cp:revision>
  <dcterms:created xsi:type="dcterms:W3CDTF">2012-09-11T15:34:37Z</dcterms:created>
  <dcterms:modified xsi:type="dcterms:W3CDTF">2015-02-05T12:53:46Z</dcterms:modified>
</cp:coreProperties>
</file>